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0"/>
  </p:notesMasterIdLst>
  <p:sldIdLst>
    <p:sldId id="866" r:id="rId2"/>
    <p:sldId id="603" r:id="rId3"/>
    <p:sldId id="810" r:id="rId4"/>
    <p:sldId id="867" r:id="rId5"/>
    <p:sldId id="868" r:id="rId6"/>
    <p:sldId id="887" r:id="rId7"/>
    <p:sldId id="840" r:id="rId8"/>
    <p:sldId id="871" r:id="rId9"/>
    <p:sldId id="869" r:id="rId10"/>
    <p:sldId id="870" r:id="rId11"/>
    <p:sldId id="849" r:id="rId12"/>
    <p:sldId id="850" r:id="rId13"/>
    <p:sldId id="848" r:id="rId14"/>
    <p:sldId id="872" r:id="rId15"/>
    <p:sldId id="873" r:id="rId16"/>
    <p:sldId id="841" r:id="rId17"/>
    <p:sldId id="874" r:id="rId18"/>
    <p:sldId id="847" r:id="rId19"/>
    <p:sldId id="875" r:id="rId20"/>
    <p:sldId id="842" r:id="rId21"/>
    <p:sldId id="843" r:id="rId22"/>
    <p:sldId id="845" r:id="rId23"/>
    <p:sldId id="846" r:id="rId24"/>
    <p:sldId id="851" r:id="rId25"/>
    <p:sldId id="852" r:id="rId26"/>
    <p:sldId id="853" r:id="rId27"/>
    <p:sldId id="854" r:id="rId28"/>
    <p:sldId id="830" r:id="rId29"/>
    <p:sldId id="832" r:id="rId30"/>
    <p:sldId id="831" r:id="rId31"/>
    <p:sldId id="806" r:id="rId32"/>
    <p:sldId id="855" r:id="rId33"/>
    <p:sldId id="856" r:id="rId34"/>
    <p:sldId id="857" r:id="rId35"/>
    <p:sldId id="834" r:id="rId36"/>
    <p:sldId id="835" r:id="rId37"/>
    <p:sldId id="823" r:id="rId38"/>
    <p:sldId id="836" r:id="rId39"/>
    <p:sldId id="883" r:id="rId40"/>
    <p:sldId id="838" r:id="rId41"/>
    <p:sldId id="839" r:id="rId42"/>
    <p:sldId id="863" r:id="rId43"/>
    <p:sldId id="862" r:id="rId44"/>
    <p:sldId id="812" r:id="rId45"/>
    <p:sldId id="824" r:id="rId46"/>
    <p:sldId id="861" r:id="rId47"/>
    <p:sldId id="881" r:id="rId48"/>
    <p:sldId id="882" r:id="rId49"/>
    <p:sldId id="876" r:id="rId50"/>
    <p:sldId id="858" r:id="rId51"/>
    <p:sldId id="888" r:id="rId52"/>
    <p:sldId id="859" r:id="rId53"/>
    <p:sldId id="884" r:id="rId54"/>
    <p:sldId id="860" r:id="rId55"/>
    <p:sldId id="885" r:id="rId56"/>
    <p:sldId id="886" r:id="rId57"/>
    <p:sldId id="864" r:id="rId58"/>
    <p:sldId id="741" r:id="rId5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AE1"/>
    <a:srgbClr val="EF404A"/>
    <a:srgbClr val="185ADB"/>
    <a:srgbClr val="FFFFAF"/>
    <a:srgbClr val="FFCC4E"/>
    <a:srgbClr val="66DE93"/>
    <a:srgbClr val="FFC947"/>
    <a:srgbClr val="D5E05B"/>
    <a:srgbClr val="EFDEEF"/>
    <a:srgbClr val="F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2" autoAdjust="0"/>
    <p:restoredTop sz="47185" autoAdjust="0"/>
  </p:normalViewPr>
  <p:slideViewPr>
    <p:cSldViewPr>
      <p:cViewPr varScale="1">
        <p:scale>
          <a:sx n="76" d="100"/>
          <a:sy n="76" d="100"/>
        </p:scale>
        <p:origin x="82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71" d="100"/>
          <a:sy n="71" d="100"/>
        </p:scale>
        <p:origin x="2842" y="7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spa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uclidean_spa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안녕하세요</a:t>
            </a:r>
            <a:r>
              <a:rPr lang="en-US" altLang="ko-KR" dirty="0"/>
              <a:t>. </a:t>
            </a:r>
            <a:r>
              <a:rPr lang="ko-KR" altLang="en-US" dirty="0"/>
              <a:t>연합 학습 이해 및 실습 강의를 </a:t>
            </a:r>
            <a:r>
              <a:rPr lang="ko-KR" altLang="en-US" dirty="0" err="1"/>
              <a:t>진행하게된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신약개발 지원센터 외부연구원 </a:t>
            </a:r>
            <a:r>
              <a:rPr lang="ko-KR" altLang="en-US" dirty="0" err="1"/>
              <a:t>홍성은입니다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이번 연합 학습 이해 및 실습 강의에서는 최근 개인정보보호와 데이터 기반 인공지능의 양립에 대한 이슈가 발생하면서 이에 대한 대안으로 등장하게 된 연합학습 기술에 대해 소개하는 강의입니다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간단하게 저를 소개하자면 강원대학교 박사과정</a:t>
            </a:r>
            <a:r>
              <a:rPr lang="en-US" altLang="ko-KR" dirty="0"/>
              <a:t>, AI </a:t>
            </a:r>
            <a:r>
              <a:rPr lang="ko-KR" altLang="en-US" dirty="0"/>
              <a:t>신약개발 지원센터 외부연구원으로 </a:t>
            </a:r>
            <a:r>
              <a:rPr lang="ko-KR" altLang="en-US" dirty="0" err="1"/>
              <a:t>김화종</a:t>
            </a:r>
            <a:r>
              <a:rPr lang="ko-KR" altLang="en-US" dirty="0"/>
              <a:t> 센터장님 연구실에서 </a:t>
            </a:r>
            <a:r>
              <a:rPr lang="en-US" altLang="ko-KR" dirty="0"/>
              <a:t>2013</a:t>
            </a:r>
            <a:r>
              <a:rPr lang="ko-KR" altLang="en-US" dirty="0"/>
              <a:t>년도부터 데이터 분석을 공부하여 현재까지 수학 중이며</a:t>
            </a:r>
            <a:r>
              <a:rPr lang="en-US" altLang="ko-KR" dirty="0"/>
              <a:t>, </a:t>
            </a:r>
            <a:r>
              <a:rPr lang="ko-KR" altLang="en-US" dirty="0"/>
              <a:t>그 간 국가 프로젝트의 책임 연구원</a:t>
            </a:r>
            <a:r>
              <a:rPr lang="en-US" altLang="ko-KR" dirty="0"/>
              <a:t>, </a:t>
            </a:r>
            <a:r>
              <a:rPr lang="ko-KR" altLang="en-US" dirty="0"/>
              <a:t>기업 프로젝트 등 </a:t>
            </a:r>
            <a:r>
              <a:rPr lang="en-US" altLang="ko-KR" dirty="0"/>
              <a:t>8</a:t>
            </a:r>
            <a:r>
              <a:rPr lang="ko-KR" altLang="en-US" dirty="0"/>
              <a:t>개 이상의 프로젝트를 진행하면서 데이터 분석 실전 실력을 쌓고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강의는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이해</a:t>
            </a:r>
            <a:r>
              <a:rPr lang="en-US" altLang="ko-KR" dirty="0"/>
              <a:t>, </a:t>
            </a:r>
            <a:r>
              <a:rPr lang="ko-KR" altLang="en-US" dirty="0"/>
              <a:t>연합학습 기초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 기초</a:t>
            </a:r>
            <a:r>
              <a:rPr lang="en-US" altLang="ko-KR" dirty="0"/>
              <a:t>, </a:t>
            </a:r>
            <a:r>
              <a:rPr lang="ko-KR" altLang="en-US" dirty="0"/>
              <a:t>신경망 코드 실습</a:t>
            </a:r>
            <a:r>
              <a:rPr lang="en-US" altLang="ko-KR" dirty="0"/>
              <a:t>, </a:t>
            </a:r>
            <a:r>
              <a:rPr lang="ko-KR" altLang="en-US" dirty="0"/>
              <a:t>연합 학습 알고리즘</a:t>
            </a:r>
            <a:r>
              <a:rPr lang="en-US" altLang="ko-KR" dirty="0"/>
              <a:t>, </a:t>
            </a:r>
            <a:r>
              <a:rPr lang="ko-KR" altLang="en-US" dirty="0"/>
              <a:t>연합 학습 코드 실습의 순으로 강의가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강의 초반부에는 기계학습 또는 </a:t>
            </a:r>
            <a:r>
              <a:rPr lang="ko-KR" altLang="en-US" dirty="0" err="1"/>
              <a:t>딥러닝의</a:t>
            </a:r>
            <a:r>
              <a:rPr lang="ko-KR" altLang="en-US" dirty="0"/>
              <a:t> 기본 지식을 다루며</a:t>
            </a:r>
            <a:r>
              <a:rPr lang="en-US" altLang="ko-KR" dirty="0"/>
              <a:t>, </a:t>
            </a:r>
            <a:r>
              <a:rPr lang="ko-KR" altLang="en-US" dirty="0"/>
              <a:t>후반부에는 연합학습 동작을 위한 코드 부분을 주로 설명하면서 후반부에는 좀 어려워 질 것입니다</a:t>
            </a:r>
            <a:r>
              <a:rPr lang="en-US" altLang="ko-KR" dirty="0"/>
              <a:t>. </a:t>
            </a:r>
            <a:r>
              <a:rPr lang="ko-KR" altLang="en-US" dirty="0"/>
              <a:t>제가 코드에 주석으로 코드 부분 부분을 설명할 수 있도록 자료를 준비하였지만</a:t>
            </a:r>
            <a:r>
              <a:rPr lang="en-US" altLang="ko-KR" dirty="0"/>
              <a:t>, </a:t>
            </a:r>
            <a:r>
              <a:rPr lang="ko-KR" altLang="en-US" dirty="0"/>
              <a:t>어려운 부분은 질문란을 통해 질문을 해주시면 빠르게 답변해드릴 수 있도록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71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361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39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키와 몸무게만해도 성별이라는 요소가 추가로 존재할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학습하는 방식을 뉴런으로 한번 표시해보겠습니다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뉴런을 수식으로 표현해보면 다음과 같습니다</a:t>
            </a:r>
            <a:r>
              <a:rPr lang="en-US" altLang="ko-KR" dirty="0"/>
              <a:t>. </a:t>
            </a:r>
            <a:r>
              <a:rPr lang="ko-KR" altLang="en-US" dirty="0"/>
              <a:t>결과는 숫자의 곱과 합으로 나오기때문에 어떠한 수치가 나오게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45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218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미분은 </a:t>
            </a:r>
            <a:r>
              <a:rPr lang="en-US" altLang="ko-KR" dirty="0"/>
              <a:t>f(a)=3a</a:t>
            </a:r>
            <a:r>
              <a:rPr lang="ko-KR" altLang="en-US" dirty="0"/>
              <a:t>라면 </a:t>
            </a:r>
            <a:r>
              <a:rPr lang="en-US" altLang="ko-KR" dirty="0"/>
              <a:t>df/da=3</a:t>
            </a:r>
            <a:r>
              <a:rPr lang="ko-KR" altLang="en-US" dirty="0"/>
              <a:t>이 나타나게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</a:t>
            </a:r>
            <a:r>
              <a:rPr lang="ko-KR" altLang="en-US" dirty="0"/>
              <a:t>의 값을 바꾸면 </a:t>
            </a:r>
            <a:r>
              <a:rPr lang="en-US" altLang="ko-KR" dirty="0"/>
              <a:t>J</a:t>
            </a:r>
            <a:r>
              <a:rPr lang="ko-KR" altLang="en-US" dirty="0"/>
              <a:t>의 값도 바뀝니다</a:t>
            </a:r>
            <a:r>
              <a:rPr lang="en-US" altLang="ko-KR" dirty="0"/>
              <a:t>. V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에서 </a:t>
            </a:r>
            <a:r>
              <a:rPr lang="en-US" altLang="ko-KR" dirty="0"/>
              <a:t>11.001</a:t>
            </a:r>
            <a:r>
              <a:rPr lang="ko-KR" altLang="en-US" dirty="0"/>
              <a:t>로 바뀌면 </a:t>
            </a:r>
            <a:r>
              <a:rPr lang="en-US" altLang="ko-KR" dirty="0"/>
              <a:t>J</a:t>
            </a:r>
            <a:r>
              <a:rPr lang="ko-KR" altLang="en-US" dirty="0"/>
              <a:t>도 </a:t>
            </a:r>
            <a:r>
              <a:rPr lang="en-US" altLang="ko-KR" dirty="0"/>
              <a:t>33</a:t>
            </a:r>
            <a:r>
              <a:rPr lang="ko-KR" altLang="en-US" dirty="0"/>
              <a:t>에서 </a:t>
            </a:r>
            <a:r>
              <a:rPr lang="en-US" altLang="ko-KR" dirty="0"/>
              <a:t>33.003</a:t>
            </a:r>
            <a:r>
              <a:rPr lang="ko-KR" altLang="en-US" dirty="0"/>
              <a:t>만큼 바뀌게 됩니다</a:t>
            </a:r>
            <a:r>
              <a:rPr lang="en-US" altLang="ko-KR" dirty="0"/>
              <a:t>. V</a:t>
            </a:r>
            <a:r>
              <a:rPr lang="ko-KR" altLang="en-US" dirty="0"/>
              <a:t>값에 따라 </a:t>
            </a:r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배만큼 바뀌므로 도함수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dj</a:t>
            </a:r>
            <a:r>
              <a:rPr lang="en-US" altLang="ko-KR" dirty="0"/>
              <a:t>/dv</a:t>
            </a:r>
            <a:r>
              <a:rPr lang="ko-KR" altLang="en-US" dirty="0"/>
              <a:t>로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ko-KR" altLang="en-US" dirty="0" err="1"/>
              <a:t>출력값의</a:t>
            </a:r>
            <a:r>
              <a:rPr lang="ko-KR" altLang="en-US" dirty="0"/>
              <a:t> 변수 </a:t>
            </a:r>
            <a:r>
              <a:rPr lang="en-US" altLang="ko-KR" dirty="0"/>
              <a:t>v</a:t>
            </a:r>
            <a:r>
              <a:rPr lang="ko-KR" altLang="en-US" dirty="0"/>
              <a:t>에 대한 도함수를 얻으려면 한단계 앞으로 가는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dJ</a:t>
            </a:r>
            <a:r>
              <a:rPr lang="en-US" altLang="ko-KR" dirty="0"/>
              <a:t>/da</a:t>
            </a:r>
            <a:r>
              <a:rPr lang="ko-KR" altLang="en-US" dirty="0"/>
              <a:t>는 어떻게 구할까요</a:t>
            </a:r>
            <a:r>
              <a:rPr lang="en-US" altLang="ko-KR" dirty="0"/>
              <a:t>?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변화하면 </a:t>
            </a:r>
            <a:r>
              <a:rPr lang="en-US" altLang="ko-KR" dirty="0"/>
              <a:t>J</a:t>
            </a:r>
            <a:r>
              <a:rPr lang="ko-KR" altLang="en-US" dirty="0"/>
              <a:t>는 얼마나 변할까요</a:t>
            </a:r>
            <a:r>
              <a:rPr lang="en-US" altLang="ko-KR" dirty="0"/>
              <a:t>? A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5.001</a:t>
            </a:r>
            <a:r>
              <a:rPr lang="ko-KR" altLang="en-US" dirty="0"/>
              <a:t>로 바꿔봅시다</a:t>
            </a:r>
            <a:r>
              <a:rPr lang="en-US" altLang="ko-KR" dirty="0"/>
              <a:t>. V</a:t>
            </a:r>
            <a:r>
              <a:rPr lang="ko-KR" altLang="en-US" dirty="0"/>
              <a:t>값은 </a:t>
            </a:r>
            <a:r>
              <a:rPr lang="en-US" altLang="ko-KR" dirty="0"/>
              <a:t>11.001</a:t>
            </a:r>
            <a:r>
              <a:rPr lang="ko-KR" altLang="en-US" dirty="0"/>
              <a:t>로 바뀌므로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</a:t>
            </a:r>
            <a:r>
              <a:rPr lang="ko-KR" altLang="en-US" dirty="0"/>
              <a:t>으로 바뀝니다</a:t>
            </a:r>
            <a:r>
              <a:rPr lang="en-US" altLang="ko-KR" dirty="0"/>
              <a:t>. A</a:t>
            </a:r>
            <a:r>
              <a:rPr lang="ko-KR" altLang="en-US" dirty="0"/>
              <a:t>를 </a:t>
            </a:r>
            <a:r>
              <a:rPr lang="en-US" altLang="ko-KR" dirty="0"/>
              <a:t>.001</a:t>
            </a:r>
            <a:r>
              <a:rPr lang="ko-KR" altLang="en-US" dirty="0"/>
              <a:t>만큼 증가시키면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33.003  </a:t>
            </a:r>
            <a:r>
              <a:rPr lang="ko-KR" altLang="en-US" dirty="0"/>
              <a:t>즉 도함수는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2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668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996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662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689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989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3</a:t>
            </a:r>
            <a:r>
              <a:rPr lang="ko-KR" altLang="en-US" dirty="0"/>
              <a:t>법의 핵심은 사업자가 개인식별정보를 </a:t>
            </a:r>
            <a:r>
              <a:rPr lang="ko-KR" altLang="en-US" dirty="0" err="1"/>
              <a:t>가명화하여</a:t>
            </a:r>
            <a:r>
              <a:rPr lang="ko-KR" altLang="en-US" dirty="0"/>
              <a:t> 개인정보를 활용할 수 있도록 허용하겠다는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099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811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이름을 뺐다고 가정해봅시다</a:t>
            </a:r>
            <a:r>
              <a:rPr lang="en-US" altLang="ko-KR" dirty="0"/>
              <a:t>. </a:t>
            </a:r>
            <a:r>
              <a:rPr lang="ko-KR" altLang="en-US" dirty="0"/>
              <a:t>이러면 안전할까요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Sweeney (2002)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학술 논문에서 공개적으로 사용 가능한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데이터 세트를 미국에서 공개적으로 사용 가능한 투표 등록 기관에 연결하여 개인으로부터 민감한 의료 데이터를 식별하고 검색 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방법을 시연했습니다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이름 및 기타 직접 식별자 삭제를 통해 적절하게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익명화되었다고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가정하는 두 데이터 세트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세 가지 매개 변수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생년월일만을 기준으로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그녀는 두 데이터 세트에서 앞서 언급 한 속성을 일치시켜 전체 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재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그런 다음 스위니는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우편 번호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의 대안으로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'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를 갖는 작업을 반복했습니다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또한 그녀는 미국 전체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18 %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(1)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고국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(2)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(3)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생년월일에 대한 정보가 포함 된 데이터 세트에 액세스 할 때만 식별 할 수 있음을 보여주었습니다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앞서 언급 한 페이스 북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링크드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인스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타 그램과 같은 공개 소스를 생각해보십시오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귀하의 국가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성별 및 생년월일이 표시됩니까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아니면 다른 사용자가 공제 할 수 있습니까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?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예는 겉보기에 익명으로 보이는 데이터에서 개인의 익명화를 해제하는 것이 매우 쉬울 수 있음을 보여줍니다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첫째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연구는 미국 인구의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87 %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  몇 가지 특성을 사용하여 쉽게 식별 할 수 있기 때문에 엄청난 위험을 나타냅니다  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둘째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이 연구에서 노출 된 의료 데이터는 매우 민감했습니다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병원 방문 데이터 세트에서 노출 된 개인 데이터의 예로는 인종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진단 및 약물이 있습니다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예를 들어 보험 회사에서 비밀로 유지할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수있는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속성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56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가 영화 추천 시스템을 개선하기 위해 공개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Netflix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알고리즘 개선 대회를 열어 </a:t>
            </a:r>
            <a:r>
              <a:rPr lang="ko-KR" altLang="en-US" b="0" i="0" dirty="0" err="1">
                <a:solidFill>
                  <a:srgbClr val="686868"/>
                </a:solidFill>
                <a:effectLst/>
                <a:latin typeface="Montserrat"/>
              </a:rPr>
              <a:t>크라우드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 소싱을 하였습니다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</a:t>
            </a:r>
          </a:p>
          <a:p>
            <a:endParaRPr lang="en-US" altLang="ko-KR" b="0" i="0" dirty="0">
              <a:solidFill>
                <a:srgbClr val="686868"/>
              </a:solidFill>
              <a:effectLst/>
              <a:latin typeface="Montserrat"/>
            </a:endParaRPr>
          </a:p>
          <a:p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영화에 대한 사용자 평가를 예측하는데 협업 필터링 알고리즘을 개선 한 것이 백만달러의 상금을 받았습니다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. Netflix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는 사용자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ID,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영화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, 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평가일 및 등급과 같은 기본 속성만 포함하는 데이터 세트를 게시했습니다 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(</a:t>
            </a:r>
            <a:r>
              <a:rPr lang="ko-KR" altLang="en-US" b="0" i="0" dirty="0">
                <a:solidFill>
                  <a:srgbClr val="686868"/>
                </a:solidFill>
                <a:effectLst/>
                <a:latin typeface="Montserrat"/>
              </a:rPr>
              <a:t>사용자 또는 영화 자체에 대한 추가 정보 없음</a:t>
            </a:r>
            <a:r>
              <a:rPr lang="en-US" altLang="ko-KR" b="0" i="0" dirty="0">
                <a:solidFill>
                  <a:srgbClr val="686868"/>
                </a:solidFill>
                <a:effectLst/>
                <a:latin typeface="Montserrat"/>
              </a:rPr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이렇게 분리된 상태에서는 데이터가 큰 의미를 가지지 못하는 것처럼 보였습니다</a:t>
            </a:r>
            <a:r>
              <a:rPr lang="en-US" altLang="ko-KR" dirty="0"/>
              <a:t>. </a:t>
            </a:r>
            <a:r>
              <a:rPr lang="ko-KR" altLang="en-US" dirty="0" err="1"/>
              <a:t>넷플릭스에서</a:t>
            </a:r>
            <a:r>
              <a:rPr lang="ko-KR" altLang="en-US" dirty="0"/>
              <a:t> 데이터 셋에 비공개로 유지해야하는 고객정보가 </a:t>
            </a:r>
            <a:r>
              <a:rPr lang="ko-KR" altLang="en-US" dirty="0" err="1"/>
              <a:t>있느냐라는</a:t>
            </a:r>
            <a:r>
              <a:rPr lang="ko-KR" altLang="en-US" dirty="0"/>
              <a:t> 질문에 모든 고객 식별정보가 삭제되었기에 문제 없다고 하였습니다</a:t>
            </a:r>
            <a:r>
              <a:rPr lang="en-US" altLang="ko-KR" dirty="0"/>
              <a:t>. 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텍사스 대학의 </a:t>
            </a:r>
            <a:r>
              <a:rPr lang="ko-KR" altLang="en-US" dirty="0" err="1"/>
              <a:t>나라야난은</a:t>
            </a:r>
            <a:r>
              <a:rPr lang="ko-KR" altLang="en-US" dirty="0"/>
              <a:t> 그렇지 않다는 것을 증명해냈습니다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IMDB</a:t>
            </a:r>
            <a:r>
              <a:rPr lang="ko-KR" altLang="en-US" dirty="0"/>
              <a:t>와 데이터를 연결시켰는데</a:t>
            </a:r>
            <a:r>
              <a:rPr lang="en-US" altLang="ko-KR" dirty="0"/>
              <a:t>, </a:t>
            </a:r>
            <a:r>
              <a:rPr lang="ko-KR" altLang="en-US" dirty="0"/>
              <a:t>평가일과 평가 점수가 여러 개가 </a:t>
            </a:r>
            <a:r>
              <a:rPr lang="ko-KR" altLang="en-US" dirty="0" err="1"/>
              <a:t>조합되었을때</a:t>
            </a:r>
            <a:r>
              <a:rPr lang="ko-KR" altLang="en-US" dirty="0"/>
              <a:t> 한 사람의 </a:t>
            </a:r>
            <a:r>
              <a:rPr lang="ko-KR" altLang="en-US" dirty="0" err="1"/>
              <a:t>핑거프린트</a:t>
            </a:r>
            <a:r>
              <a:rPr lang="en-US" altLang="ko-KR" dirty="0"/>
              <a:t>(</a:t>
            </a:r>
            <a:r>
              <a:rPr lang="ko-KR" altLang="en-US" dirty="0"/>
              <a:t>지문</a:t>
            </a:r>
            <a:r>
              <a:rPr lang="en-US" altLang="ko-KR" dirty="0"/>
              <a:t>)</a:t>
            </a:r>
            <a:r>
              <a:rPr lang="ko-KR" altLang="en-US" dirty="0"/>
              <a:t>를 생성할 수 있게 되었고</a:t>
            </a:r>
            <a:r>
              <a:rPr lang="en-US" altLang="ko-KR" dirty="0"/>
              <a:t>, </a:t>
            </a:r>
            <a:r>
              <a:rPr lang="ko-KR" altLang="en-US" dirty="0"/>
              <a:t>몇몇의 고유한 사람들을 찾아낼 수 있었다는 연구 결과를 </a:t>
            </a:r>
            <a:r>
              <a:rPr lang="en-US" altLang="ko-KR" dirty="0"/>
              <a:t>2008</a:t>
            </a:r>
            <a:r>
              <a:rPr lang="ko-KR" altLang="en-US" dirty="0"/>
              <a:t>년에 발표하였습니다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33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1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484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Cross-silo</a:t>
            </a:r>
            <a:r>
              <a:rPr lang="ko-KR" altLang="en-US" dirty="0"/>
              <a:t>는 의료</a:t>
            </a:r>
            <a:r>
              <a:rPr lang="en-US" altLang="ko-KR" dirty="0"/>
              <a:t>, </a:t>
            </a:r>
            <a:r>
              <a:rPr lang="ko-KR" altLang="en-US" dirty="0"/>
              <a:t>금융 기관 등 다양한 기업 과 조직으로 구성된 경우</a:t>
            </a:r>
            <a:r>
              <a:rPr lang="en-US" altLang="ko-KR" dirty="0"/>
              <a:t>, Cross-device</a:t>
            </a:r>
            <a:r>
              <a:rPr lang="ko-KR" altLang="en-US" dirty="0"/>
              <a:t>는 매우 많은 수의 모바일 기기로 구성되어 연합학습에 참여하는 경우를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553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780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867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08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이번 강의에서는 가장 중요한 기계학습과 </a:t>
            </a:r>
            <a:r>
              <a:rPr lang="ko-KR" altLang="en-US" dirty="0" err="1"/>
              <a:t>딥러닝에</a:t>
            </a:r>
            <a:r>
              <a:rPr lang="ko-KR" altLang="en-US" dirty="0"/>
              <a:t> 대해서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처음으로 프로그래밍 패러다임에 대해서 살펴봅시다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특정한 작업을 수행하는 프로그램을 작성하고 싶다면</a:t>
            </a:r>
            <a:r>
              <a:rPr lang="en-US" altLang="ko-KR" dirty="0"/>
              <a:t>, </a:t>
            </a:r>
            <a:r>
              <a:rPr lang="ko-KR" altLang="en-US" dirty="0"/>
              <a:t>어떠한 입력이 하나 필요하고</a:t>
            </a:r>
            <a:r>
              <a:rPr lang="en-US" altLang="ko-KR" dirty="0"/>
              <a:t>,</a:t>
            </a:r>
            <a:r>
              <a:rPr lang="ko-KR" altLang="en-US" dirty="0"/>
              <a:t> 이를 다루는 룰 이나 우리가 알고리즘이라고 부르는 처리와 함수가 필요합니다</a:t>
            </a:r>
            <a:r>
              <a:rPr lang="en-US" altLang="ko-KR" dirty="0"/>
              <a:t>. </a:t>
            </a:r>
            <a:r>
              <a:rPr lang="ko-KR" altLang="en-US" dirty="0"/>
              <a:t>입력과 룰 또는 알고리즘이 출력을 생성합니다</a:t>
            </a:r>
            <a:r>
              <a:rPr lang="en-US" altLang="ko-KR" dirty="0"/>
              <a:t>. </a:t>
            </a:r>
            <a:r>
              <a:rPr lang="ko-KR" altLang="en-US" dirty="0" err="1"/>
              <a:t>여기까지가</a:t>
            </a:r>
            <a:r>
              <a:rPr lang="ko-KR" altLang="en-US" dirty="0"/>
              <a:t> 일반적인 프로그래밍 패러다임이라고 말할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방식을 명시적 프로그래밍이라는 용어로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 err="1"/>
              <a:t>머신러닝은</a:t>
            </a:r>
            <a:r>
              <a:rPr lang="ko-KR" altLang="en-US" dirty="0"/>
              <a:t> 다른 구조를 가집니다</a:t>
            </a:r>
            <a:r>
              <a:rPr lang="en-US" altLang="ko-KR" dirty="0"/>
              <a:t>. </a:t>
            </a:r>
            <a:r>
              <a:rPr lang="ko-KR" altLang="en-US" dirty="0"/>
              <a:t>입력과 출력의 관계 또는 룰을 찾기 위한 중간의 요소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이 필요할 겁니다</a:t>
            </a:r>
            <a:r>
              <a:rPr lang="en-US" altLang="ko-KR" dirty="0"/>
              <a:t>. </a:t>
            </a:r>
            <a:r>
              <a:rPr lang="ko-KR" altLang="en-US" dirty="0"/>
              <a:t>어떻게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출력값으로</a:t>
            </a:r>
            <a:r>
              <a:rPr lang="ko-KR" altLang="en-US" dirty="0"/>
              <a:t> 만들었는가를 알아야합니다</a:t>
            </a:r>
            <a:r>
              <a:rPr lang="en-US" altLang="ko-KR" dirty="0"/>
              <a:t>. </a:t>
            </a:r>
            <a:r>
              <a:rPr lang="ko-KR" altLang="en-US" dirty="0"/>
              <a:t>이러한 관계는 파라미터와 가중치로 판단하는 것을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6442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5569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부종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노란색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비 강화 고체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괴사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/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Gudea"/>
              </a:rPr>
              <a:t>낭포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녹색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강화 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udea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udea"/>
              </a:rPr>
              <a:t>).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821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MICCAI</a:t>
            </a:r>
            <a:r>
              <a:rPr lang="ko-KR" altLang="en-US" dirty="0"/>
              <a:t>에서는 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374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의료 영상 데이터에 연합 학습을 적용한 연구 논문이 나왔다</a:t>
            </a:r>
            <a:r>
              <a:rPr lang="en-US" altLang="ko-KR" dirty="0"/>
              <a:t>. Penn</a:t>
            </a:r>
            <a:r>
              <a:rPr lang="ko-KR" altLang="en-US" dirty="0"/>
              <a:t>의 </a:t>
            </a:r>
            <a:r>
              <a:rPr lang="en-US" altLang="ko-KR" dirty="0"/>
              <a:t>CBICA </a:t>
            </a:r>
            <a:r>
              <a:rPr lang="ko-KR" altLang="en-US" dirty="0"/>
              <a:t>랩과 인텔이 함께한 연구로 데이터를 공유하지 않는 세 가지 학습 방법을 비교하였다</a:t>
            </a:r>
            <a:r>
              <a:rPr lang="en-US" altLang="ko-KR" dirty="0"/>
              <a:t>. </a:t>
            </a:r>
            <a:r>
              <a:rPr lang="ko-KR" altLang="en-US" dirty="0"/>
              <a:t>학습 방법은 각각 </a:t>
            </a:r>
            <a:r>
              <a:rPr lang="en-US" altLang="ko-KR" dirty="0"/>
              <a:t>Institutional Incremental Learning (IIL), Cyclic Institutional Learning (CIIL), </a:t>
            </a:r>
            <a:r>
              <a:rPr lang="ko-KR" altLang="en-US" dirty="0"/>
              <a:t>그리고 </a:t>
            </a:r>
            <a:r>
              <a:rPr lang="en-US" altLang="ko-KR" dirty="0"/>
              <a:t>FL </a:t>
            </a:r>
            <a:r>
              <a:rPr lang="ko-KR" altLang="en-US" dirty="0"/>
              <a:t>이다</a:t>
            </a:r>
            <a:r>
              <a:rPr lang="en-US" altLang="ko-KR" dirty="0"/>
              <a:t>. IIL</a:t>
            </a:r>
            <a:r>
              <a:rPr lang="ko-KR" altLang="en-US" dirty="0"/>
              <a:t>은 각 기관 마다 하나씩 돌아가며 모델을 학습하는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오래된 기관의 데이터를 학습한 가중치가 점점 잊히게 된다는 단점이 있다</a:t>
            </a:r>
            <a:r>
              <a:rPr lang="en-US" altLang="ko-KR" dirty="0"/>
              <a:t>. CIIL</a:t>
            </a:r>
            <a:r>
              <a:rPr lang="ko-KR" altLang="en-US" dirty="0"/>
              <a:t>은 </a:t>
            </a:r>
            <a:r>
              <a:rPr lang="en-US" altLang="ko-KR" dirty="0"/>
              <a:t>IIL</a:t>
            </a:r>
            <a:r>
              <a:rPr lang="ko-KR" altLang="en-US" dirty="0"/>
              <a:t>을 보완한 방법으로 이전의 학습 가중치가 잊히지 않도록 적절한 </a:t>
            </a:r>
            <a:r>
              <a:rPr lang="en-US" altLang="ko-KR" dirty="0"/>
              <a:t>epoch</a:t>
            </a:r>
            <a:r>
              <a:rPr lang="ko-KR" altLang="en-US" dirty="0"/>
              <a:t>를 정하여 </a:t>
            </a:r>
            <a:r>
              <a:rPr lang="en-US" altLang="ko-KR" dirty="0"/>
              <a:t>IIL</a:t>
            </a:r>
            <a:r>
              <a:rPr lang="ko-KR" altLang="en-US" dirty="0"/>
              <a:t>을 반복하는 방법이다</a:t>
            </a:r>
            <a:r>
              <a:rPr lang="en-US" altLang="ko-KR" dirty="0"/>
              <a:t>. </a:t>
            </a:r>
            <a:r>
              <a:rPr lang="ko-KR" altLang="en-US" dirty="0"/>
              <a:t>그러나 이 역시 </a:t>
            </a:r>
            <a:r>
              <a:rPr lang="en-US" altLang="ko-KR" dirty="0"/>
              <a:t>FL</a:t>
            </a:r>
            <a:r>
              <a:rPr lang="ko-KR" altLang="en-US" dirty="0"/>
              <a:t>에 비해 효율적이지 못하다</a:t>
            </a:r>
            <a:r>
              <a:rPr lang="en-US" altLang="ko-KR" dirty="0"/>
              <a:t>. </a:t>
            </a:r>
            <a:r>
              <a:rPr lang="ko-KR" altLang="en-US" dirty="0"/>
              <a:t>그 결과는 그림 </a:t>
            </a:r>
            <a:r>
              <a:rPr lang="en-US" altLang="ko-KR" dirty="0"/>
              <a:t>6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공유하는 방법까지 총 네 가지 방법의 성능 차이를 비교하였고 결과적으로 </a:t>
            </a:r>
            <a:r>
              <a:rPr lang="en-US" altLang="ko-KR" dirty="0"/>
              <a:t>FL</a:t>
            </a:r>
            <a:r>
              <a:rPr lang="ko-KR" altLang="en-US" dirty="0"/>
              <a:t>이 </a:t>
            </a:r>
            <a:r>
              <a:rPr lang="en-US" altLang="ko-KR" dirty="0"/>
              <a:t>Data-Sharing</a:t>
            </a:r>
            <a:r>
              <a:rPr lang="ko-KR" altLang="en-US" dirty="0"/>
              <a:t>에 가장 가까운 성능을 냈음을 확인할 수 있다</a:t>
            </a:r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567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서버 측의 클라우드 모델은 공개 데이터 세트를 기반으로 학습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클라우드 모델이 모든 사용자에게 배포되어 각 사용자 데이터로 모델을 학습할 수 있음</a:t>
            </a:r>
            <a:r>
              <a:rPr lang="en-US" altLang="ko-KR" dirty="0"/>
              <a:t>(</a:t>
            </a:r>
            <a:r>
              <a:rPr lang="ko-KR" altLang="en-US" dirty="0"/>
              <a:t>로컬 모델 학습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로컬 모델을 클라우드에 업로드하여 새로운 클라우드 모델 학습 가능</a:t>
            </a:r>
            <a:r>
              <a:rPr lang="en-US" altLang="ko-KR" dirty="0"/>
              <a:t>. (</a:t>
            </a:r>
            <a:r>
              <a:rPr lang="ko-KR" altLang="en-US" dirty="0"/>
              <a:t>사용자 데이터나 정보를 공유하지 않고 암호화된 모델 </a:t>
            </a:r>
            <a:r>
              <a:rPr lang="en-US" altLang="ko-KR" dirty="0"/>
              <a:t>weight</a:t>
            </a:r>
            <a:r>
              <a:rPr lang="ko-KR" altLang="en-US" dirty="0"/>
              <a:t>를 공유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각 사용자는 개인화를 위해 클라우드 모델과 이전 모델 및 데이터를 통합하여 개인화된 모델을 훈련시킴</a:t>
            </a:r>
            <a:r>
              <a:rPr lang="en-US" altLang="ko-KR" dirty="0"/>
              <a:t>(</a:t>
            </a:r>
            <a:r>
              <a:rPr lang="ko-KR" altLang="en-US" dirty="0"/>
              <a:t>클라우드와 사용자 </a:t>
            </a:r>
            <a:r>
              <a:rPr lang="ko-KR" altLang="en-US" dirty="0" err="1"/>
              <a:t>모델간에</a:t>
            </a:r>
            <a:r>
              <a:rPr lang="ko-KR" altLang="en-US" dirty="0"/>
              <a:t> 큰 분산 차이가 있기 때문에 모델을 사용자에게 보다 </a:t>
            </a:r>
            <a:r>
              <a:rPr lang="ko-KR" altLang="en-US" dirty="0" err="1"/>
              <a:t>맞춤화하기</a:t>
            </a:r>
            <a:r>
              <a:rPr lang="ko-KR" altLang="en-US" dirty="0"/>
              <a:t> 위해 전이 학습을 수행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291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보지 않으면서 로컬에 위치한 데이터를 학습할 수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기계학습모델과 관련하여 앞서 얘기했던 내용을 기억하시나요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모델은 행렬로 되어있으며</a:t>
            </a:r>
            <a:r>
              <a:rPr lang="en-US" altLang="ko-KR" dirty="0"/>
              <a:t>, </a:t>
            </a:r>
            <a:r>
              <a:rPr lang="ko-KR" altLang="en-US" dirty="0"/>
              <a:t>파라미터와 </a:t>
            </a:r>
            <a:r>
              <a:rPr lang="en-US" altLang="ko-KR" dirty="0"/>
              <a:t>weight</a:t>
            </a:r>
            <a:r>
              <a:rPr lang="ko-KR" altLang="en-US" dirty="0"/>
              <a:t>를 포함한다고 했죠</a:t>
            </a:r>
            <a:r>
              <a:rPr lang="en-US" altLang="ko-KR" dirty="0"/>
              <a:t>? </a:t>
            </a:r>
            <a:r>
              <a:rPr lang="ko-KR" altLang="en-US" dirty="0"/>
              <a:t>첫 단계에서는 </a:t>
            </a:r>
            <a:r>
              <a:rPr lang="ko-KR" altLang="en-US" dirty="0" err="1"/>
              <a:t>랜덤한</a:t>
            </a:r>
            <a:r>
              <a:rPr lang="ko-KR" altLang="en-US" dirty="0"/>
              <a:t> 초기값을 설정한 행렬을 가진 </a:t>
            </a:r>
            <a:r>
              <a:rPr lang="en-US" altLang="ko-KR" dirty="0"/>
              <a:t>Mg</a:t>
            </a:r>
            <a:r>
              <a:rPr lang="ko-KR" altLang="en-US" dirty="0"/>
              <a:t>를 초기에 공유합니다</a:t>
            </a:r>
            <a:r>
              <a:rPr lang="en-US" altLang="ko-KR" dirty="0"/>
              <a:t>. </a:t>
            </a:r>
            <a:r>
              <a:rPr lang="ko-KR" altLang="en-US" dirty="0"/>
              <a:t>그러면 각 클라이언트에 로컬 모델은 초기 글로벌 모델일 것이고 행렬도 초기값을 가지게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988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553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trainig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item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대하여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구하여 평균을 내고 이를 이용해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backpropagation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을 진행하는 익숙한 형태입니다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하지만 이런 식으로 진행되는 학습은 모든 데이터를 중앙에서 가지고 있을 때에나 가능한 것이고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만일 데이터를 모바일단에 그대로 보관한다면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아래와 같이 다시 쓸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53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) 1 Epoch: </a:t>
            </a:r>
            <a:r>
              <a:rPr lang="ko-KR" altLang="en-US" dirty="0"/>
              <a:t>모든 데이터셋을 한번 학습</a:t>
            </a:r>
            <a:r>
              <a:rPr lang="en-US" altLang="ko-KR" dirty="0"/>
              <a:t>, 1 iteration: 1</a:t>
            </a:r>
            <a:r>
              <a:rPr lang="ko-KR" altLang="en-US" dirty="0"/>
              <a:t>회 학습</a:t>
            </a:r>
            <a:r>
              <a:rPr lang="en-US" altLang="ko-KR" dirty="0"/>
              <a:t>, minibatch: </a:t>
            </a:r>
            <a:r>
              <a:rPr lang="ko-KR" altLang="en-US" dirty="0"/>
              <a:t>데이터셋을 </a:t>
            </a:r>
            <a:r>
              <a:rPr lang="en-US" altLang="ko-KR" dirty="0"/>
              <a:t>batch size </a:t>
            </a:r>
            <a:r>
              <a:rPr lang="ko-KR" altLang="en-US" dirty="0"/>
              <a:t>크기로 나눠서 학습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데이터셋이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batch size</a:t>
            </a:r>
            <a:r>
              <a:rPr lang="ko-KR" altLang="en-US" dirty="0"/>
              <a:t>가 </a:t>
            </a:r>
            <a:r>
              <a:rPr lang="en-US" altLang="ko-KR" dirty="0"/>
              <a:t>20</a:t>
            </a:r>
            <a:r>
              <a:rPr lang="ko-KR" altLang="en-US" dirty="0"/>
              <a:t>이면</a:t>
            </a:r>
            <a:r>
              <a:rPr lang="en-US" altLang="ko-KR" dirty="0"/>
              <a:t>, 1 iteration = 20</a:t>
            </a:r>
            <a:r>
              <a:rPr lang="ko-KR" altLang="en-US" dirty="0"/>
              <a:t>개 데이터에 대해 학습</a:t>
            </a:r>
            <a:r>
              <a:rPr lang="en-US" altLang="ko-KR" dirty="0"/>
              <a:t>, 1 Epoch = 100/batch size = 5 iteration)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2948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minibatch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의미하고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epoch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 수를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만약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무한대라고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표기되어있으면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모바일 단말의 모든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local data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사용한다는 의미가 되겠지요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참여시킬 클라이언트의 비율을 의미합니다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예를 들어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 = 0.1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이고 클라이언트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K = 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이라고 할 때 한 번의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communication 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0.1 * 1000 = 100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명의 클라이언트를 참여시키는 것입니다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자 이제 알고리즘을 다시 살펴보면 굉장히 간단한 것을 확인할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communication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rount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동안 학습을 진행할 것이며 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round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별 일정 클라이언트가 참여해 모델을 업데이트하게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각 클라이언트는 로컬 데이터를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 맞게 자른 뒤 로컬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epoch 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 학습을 진행하고 업데이트된 모델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서버로 보냅니다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서버는 이러한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받아 데이터의 개수에 맞게 가중합을 함으로써 모델을 업데이트하게 되는 구조입니다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매 라운드마다 학습된 결과를 다시 모델들에게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뿌려줌으로서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새로운 라운드가 시작되게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그저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initialize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시키고 학습한 뒤에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 space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합치는 것이 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working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할까요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정답은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No.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MNIST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데이터를 두 개로 분리한 뒤 각자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초기화하여 학습한 뒤 합치는 경우에는 그저 하나의 데이터덩어리만 써서 학습한 것보다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높게 나온답니다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65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025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연구에 따르면 앞서 설명한 연합학습 알고리즘만으로는 프라이버시 보호로부터 완전히 자유로울 수는 없다는 사실들이 증명되고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단말에서 서버로 전달하는 </a:t>
            </a:r>
            <a:r>
              <a:rPr lang="en-US" altLang="ko-KR" dirty="0"/>
              <a:t>Gradient </a:t>
            </a:r>
            <a:r>
              <a:rPr lang="ko-KR" altLang="en-US" dirty="0"/>
              <a:t>값을 통해 특정 속성을 가진 샘플이 어느 </a:t>
            </a:r>
            <a:r>
              <a:rPr lang="en-US" altLang="ko-KR" dirty="0"/>
              <a:t>batch</a:t>
            </a:r>
            <a:r>
              <a:rPr lang="ko-KR" altLang="en-US" dirty="0"/>
              <a:t>에 있는지를 확인 할 수 있거나</a:t>
            </a:r>
            <a:r>
              <a:rPr lang="en-US" altLang="ko-KR" dirty="0"/>
              <a:t>, GAN</a:t>
            </a:r>
            <a:r>
              <a:rPr lang="ko-KR" altLang="en-US" dirty="0"/>
              <a:t>을 통해 학습 데이터와 유사한 데이터를 생성할 수 있을 뿐만 아 니라</a:t>
            </a:r>
            <a:r>
              <a:rPr lang="en-US" altLang="ko-KR" dirty="0"/>
              <a:t>, </a:t>
            </a:r>
            <a:r>
              <a:rPr lang="ko-KR" altLang="en-US" dirty="0"/>
              <a:t>심지어 원래의 학습 데이터까지도 복원 가능</a:t>
            </a:r>
            <a:r>
              <a:rPr lang="en-US" altLang="ko-KR" dirty="0"/>
              <a:t>13)</a:t>
            </a:r>
            <a:r>
              <a:rPr lang="ko-KR" altLang="en-US" dirty="0"/>
              <a:t>하다는 논문이 발표되었다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연합학습이 가진 이러한 프라이버시 및 보안 문제를 해결하기 위해 최근 다양한 알 </a:t>
            </a:r>
            <a:r>
              <a:rPr lang="ko-KR" altLang="en-US" dirty="0" err="1"/>
              <a:t>고리즘</a:t>
            </a:r>
            <a:r>
              <a:rPr lang="ko-KR" altLang="en-US" dirty="0"/>
              <a:t> 연구가 진행되고 있다</a:t>
            </a:r>
            <a:r>
              <a:rPr lang="en-US" altLang="ko-KR" dirty="0"/>
              <a:t>. </a:t>
            </a:r>
            <a:r>
              <a:rPr lang="ko-KR" altLang="en-US" dirty="0"/>
              <a:t>프라이버시 보장형 연합학습</a:t>
            </a:r>
            <a:r>
              <a:rPr lang="en-US" altLang="ko-KR" dirty="0"/>
              <a:t>(Privacy-Preserving FL), </a:t>
            </a:r>
            <a:r>
              <a:rPr lang="ko-KR" altLang="en-US" dirty="0"/>
              <a:t>보안 연합학습</a:t>
            </a:r>
            <a:r>
              <a:rPr lang="en-US" altLang="ko-KR" dirty="0"/>
              <a:t>(Secure FL), </a:t>
            </a:r>
            <a:r>
              <a:rPr lang="ko-KR" altLang="en-US" dirty="0"/>
              <a:t>보안 및 프라이버시 보장형 연합학습</a:t>
            </a:r>
            <a:r>
              <a:rPr lang="en-US" altLang="ko-KR" dirty="0"/>
              <a:t>(Secure and Privacy-Preserving FL) </a:t>
            </a:r>
            <a:r>
              <a:rPr lang="ko-KR" altLang="en-US" dirty="0"/>
              <a:t>등 대표적이다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 연합학습 과정에 다른 알고리즘을 추가 적용하여 프라이버시와 보안을 강화하려는 시도다</a:t>
            </a:r>
            <a:r>
              <a:rPr lang="en-US" altLang="ko-KR" dirty="0"/>
              <a:t>. </a:t>
            </a:r>
            <a:r>
              <a:rPr lang="ko-KR" altLang="en-US" dirty="0"/>
              <a:t>이와 관련하여 차등정보보호 </a:t>
            </a:r>
            <a:r>
              <a:rPr lang="en-US" altLang="ko-KR" dirty="0"/>
              <a:t>(Differential Privacy), </a:t>
            </a:r>
            <a:r>
              <a:rPr lang="ko-KR" altLang="en-US" dirty="0"/>
              <a:t>동형암호</a:t>
            </a:r>
            <a:r>
              <a:rPr lang="en-US" altLang="ko-KR" dirty="0"/>
              <a:t>(Homomorphic Encryption), </a:t>
            </a:r>
            <a:r>
              <a:rPr lang="ko-KR" altLang="en-US" dirty="0"/>
              <a:t>안전한 다자간 계산 </a:t>
            </a:r>
            <a:r>
              <a:rPr lang="en-US" altLang="ko-KR" dirty="0"/>
              <a:t>(Secure Multi-Party Computation) </a:t>
            </a:r>
            <a:r>
              <a:rPr lang="ko-KR" altLang="en-US" dirty="0"/>
              <a:t>등이 최근 주목받고 있다</a:t>
            </a:r>
            <a:r>
              <a:rPr lang="en-US" altLang="ko-KR" dirty="0"/>
              <a:t>. </a:t>
            </a:r>
            <a:r>
              <a:rPr lang="ko-KR" altLang="en-US" dirty="0"/>
              <a:t>각각의 개념과 연합 학습 적용 방안에 대해 살펴보면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8281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9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분류 문제는 새로운 인스턴스 데이터가 들어왔을 때</a:t>
            </a:r>
            <a:r>
              <a:rPr lang="en-US" altLang="ko-KR" dirty="0"/>
              <a:t>,</a:t>
            </a:r>
            <a:r>
              <a:rPr lang="ko-KR" altLang="en-US" dirty="0"/>
              <a:t> 어떤 카테고리에 </a:t>
            </a:r>
            <a:r>
              <a:rPr lang="ko-KR" altLang="en-US" dirty="0" err="1"/>
              <a:t>속해있는지를</a:t>
            </a:r>
            <a:r>
              <a:rPr lang="ko-KR" altLang="en-US" dirty="0"/>
              <a:t> 판단하는 문제입니다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두개를 잘 분류하는 모델은 이 두사이의 경계를 잘 </a:t>
            </a:r>
            <a:r>
              <a:rPr lang="ko-KR" altLang="en-US" dirty="0" err="1"/>
              <a:t>그려줘야겠지요</a:t>
            </a:r>
            <a:r>
              <a:rPr lang="en-US" altLang="ko-KR" dirty="0"/>
              <a:t>? </a:t>
            </a:r>
            <a:r>
              <a:rPr lang="ko-KR" altLang="en-US" dirty="0"/>
              <a:t>마찬가지로 </a:t>
            </a:r>
            <a:r>
              <a:rPr lang="en-US" altLang="ko-KR" dirty="0"/>
              <a:t>3</a:t>
            </a:r>
            <a:r>
              <a:rPr lang="ko-KR" altLang="en-US" dirty="0"/>
              <a:t>개의 클래스를 분류하는 문제는 이 클래스를 잘 분류하는 경계를 찾는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두개를 분류하는 그림에서 클래스의 분류를 잘해내는 부분을 </a:t>
            </a:r>
            <a:r>
              <a:rPr lang="ko-KR" altLang="en-US" dirty="0" err="1"/>
              <a:t>결정경계라고합니다</a:t>
            </a:r>
            <a:r>
              <a:rPr lang="en-US" altLang="ko-KR" dirty="0"/>
              <a:t>. </a:t>
            </a:r>
            <a:r>
              <a:rPr lang="ko-KR" altLang="en-US" dirty="0"/>
              <a:t>그렇다면 어떻게 찾아야 결정 경계를 잘 찾을 수 있을까요</a:t>
            </a:r>
            <a:r>
              <a:rPr lang="en-US" altLang="ko-KR" dirty="0"/>
              <a:t>?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84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이진 분류 문제에 대해서 살펴보면 어떠한 연산을 수행한 후 </a:t>
            </a:r>
            <a:r>
              <a:rPr lang="en-US" altLang="ko-KR" dirty="0"/>
              <a:t>0False </a:t>
            </a:r>
            <a:r>
              <a:rPr lang="ko-KR" altLang="en-US" dirty="0"/>
              <a:t>과 </a:t>
            </a:r>
            <a:r>
              <a:rPr lang="en-US" altLang="ko-KR" dirty="0"/>
              <a:t>1True</a:t>
            </a:r>
            <a:r>
              <a:rPr lang="ko-KR" altLang="en-US" dirty="0"/>
              <a:t>사이의 값으로 매핑을 시켜주는 함수가 </a:t>
            </a:r>
            <a:r>
              <a:rPr lang="en-US" altLang="ko-KR" dirty="0"/>
              <a:t>sigmoid</a:t>
            </a:r>
            <a:r>
              <a:rPr lang="ko-KR" altLang="en-US" dirty="0"/>
              <a:t>함수입니다</a:t>
            </a:r>
            <a:r>
              <a:rPr lang="en-US" altLang="ko-KR" dirty="0"/>
              <a:t>. Sigmoid</a:t>
            </a:r>
            <a:r>
              <a:rPr lang="ko-KR" altLang="en-US" dirty="0"/>
              <a:t>함수는 어떠한 </a:t>
            </a:r>
            <a:r>
              <a:rPr lang="en-US" altLang="ko-KR" dirty="0"/>
              <a:t>x</a:t>
            </a:r>
            <a:r>
              <a:rPr lang="ko-KR" altLang="en-US" dirty="0"/>
              <a:t>값이 들어오더라도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매핑 시켜주는 장점이 있습니다</a:t>
            </a:r>
            <a:r>
              <a:rPr lang="en-US" altLang="ko-KR" dirty="0"/>
              <a:t>. </a:t>
            </a:r>
            <a:r>
              <a:rPr lang="ko-KR" altLang="en-US" dirty="0"/>
              <a:t>이러한 공식을 사용하여 생성된 </a:t>
            </a:r>
            <a:r>
              <a:rPr lang="en-US" altLang="ko-KR" dirty="0"/>
              <a:t>Loss function</a:t>
            </a:r>
            <a:r>
              <a:rPr lang="ko-KR" altLang="en-US" dirty="0"/>
              <a:t>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샘플이 하나만 있다고 가정하고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값이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같을때</a:t>
            </a:r>
            <a:r>
              <a:rPr lang="ko-KR" altLang="en-US" dirty="0"/>
              <a:t> 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실제 값은 </a:t>
            </a:r>
            <a:r>
              <a:rPr lang="en-US" altLang="ko-KR" dirty="0"/>
              <a:t>1</a:t>
            </a:r>
            <a:r>
              <a:rPr lang="ko-KR" altLang="en-US" dirty="0" err="1"/>
              <a:t>일때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496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개체들이 주어졌을 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 몇 개의 클러스터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부분 그룹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으로 나누는 과정을 의미합니다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이렇게 개체들을 그룹으로 나누는 과정을 통해서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클러스터 내부 멤버들 사이는 서로 가깝거나 비슷하게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간에는 서로 멀거나 비슷하지 않게 하는 것이 클러스터링의 목표입니다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3"/>
              </a:rPr>
              <a:t>거리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개체와 개체 사이에 거리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(metric)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예를 들어 개체들을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  <a:hlinkClick r:id="rId4"/>
              </a:rPr>
              <a:t>유클리드 공간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 안에 나타낼 수 있다면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유클리드 거리를 정의할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이러한 경우에 클러스터링의 목표는 같은 클러스터 내의 두 멤버들 사이의 거리를 최소화하고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서로 다른 두 클러스터 사이의 멤버 간의 거리를 최대화하는 것으로 나타낼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05050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/>
              <a:t>실제로 클러스터링을 해보면 이런 분포는 나오기가 매우 힘든데 예시로 살펴보겠습니다</a:t>
            </a:r>
            <a:r>
              <a:rPr lang="en-US" altLang="ko-KR" dirty="0"/>
              <a:t>. </a:t>
            </a:r>
            <a:r>
              <a:rPr lang="ko-KR" altLang="en-US" dirty="0"/>
              <a:t>주어진 특징들을 사용하여 공통적인 특징을 갖는 데이터를 군집으로 모아보는 과정입니다</a:t>
            </a:r>
            <a:r>
              <a:rPr lang="en-US" altLang="ko-KR" dirty="0"/>
              <a:t>. </a:t>
            </a:r>
            <a:r>
              <a:rPr lang="ko-KR" altLang="en-US" dirty="0"/>
              <a:t>이런 방식을 사용하는 것은 추천 시스템이 되겠습니다</a:t>
            </a:r>
            <a:r>
              <a:rPr lang="en-US" altLang="ko-KR" dirty="0"/>
              <a:t>. </a:t>
            </a:r>
            <a:r>
              <a:rPr lang="ko-KR" altLang="en-US" dirty="0"/>
              <a:t>사용자의 컨텐츠 이용 내역을 데이터입력으로 주고 사용자들을 </a:t>
            </a:r>
            <a:r>
              <a:rPr lang="ko-KR" altLang="en-US" dirty="0" err="1"/>
              <a:t>군집화합니다</a:t>
            </a:r>
            <a:r>
              <a:rPr lang="en-US" altLang="ko-KR" dirty="0"/>
              <a:t>. </a:t>
            </a:r>
            <a:r>
              <a:rPr lang="ko-KR" altLang="en-US" dirty="0"/>
              <a:t>군집화 한 사용자들이 많이 사용했던 컨텐츠를 추천해주는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64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어쨌건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차원에 있는 데이터는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설명이 불가능한 부분이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그러한 부분을 무시하고 최대한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로버스트하게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정보를 설명하는 모델을 만들면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딥러닝에서는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손실함수의 값을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기대하지는 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모델에서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나올수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있는 최적의 결과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손실함수가 몇이 되었건 최소만 되면 된다는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경사하강법으로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확률적으로 가장 나타나기 쉬운 데이터의 법칙을 찾아내는 기술이죠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차원을 늘리면 더 많은 것에 대한 상관관계를 알아내고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원인과 결과를 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개인적으로 우연은 없다고 믿는 사람으로써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 것을 수치화 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그것을 한번에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판단할수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비현실적인 기계가 존재한다면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우리가 랜덤이라고 생각하는 요소들 역시 그 안에 존재하는 요소들의 작용으로 일어난다고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밝혀낼수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것이라고 생각합니다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인종이 범죄율에 미치는 영향이라는 이름으로 조사를 했다고 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당연히 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인종차별적이며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일반화의 오류를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범할수밖에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없는 모델을 만들어내겠죠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 이 안에는 어떠한 상관관계를 분명히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찾아낼수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있을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 얻어낸 단순한 결과에 대한 분석이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깊게 들어간 고차원 공간에서의 진정한 정보를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나타낼수는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문화와 사회 구조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역사 및 여러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복합적인데서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오는 진정한 상관관계는 무시되죠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그렇다면 차원을 늘리면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얻어내고 분석한 데이터를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(x1, x2, x3)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해서 분석하는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경우는 저차원인 것보다 제법 잘 돌아갈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왜냐면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분명히 존재하지만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저차원에서는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할 방법이 없어서 그냥 이상치로 무시되던 데이터를 설명할 방법이 생겼으니까요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표현법이 상승함에 따라서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정교하게 데이터와 결과 사이의 법칙을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규명할수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이에는 문제가 존재합니다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샘플을 추출해 사용했다고 합시다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벡터 공간이라면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제법 공간 위에서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밀도있게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분포한 데이터를 얻어낸 것이 되는 겁니다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늘어나면 어떨까요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메트릭스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공간이 생겨나네요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단순 계산으로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400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부피의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샘플만이 존재하는 것이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이것만으로도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상당히 희박한 상황인데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차원이 더 늘어나서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20x20x20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???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공간 위에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샘플로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공간이 상당히 줄어들고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거리도 그만큼 늘어나게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설명해야하는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데이터 공간은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축의단위공간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지수단위로 늘어나기에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공간을 제대로 설명하기 위한 샘플 데이터의 개수도 더더욱 필요하다는 것을 이제는 이해하실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64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1</a:t>
            </a:r>
            <a:r>
              <a:rPr lang="ko-KR" altLang="en-US" dirty="0"/>
              <a:t>개의 속성만으로 출력을 예측하는 경우가 많을까요</a:t>
            </a:r>
            <a:r>
              <a:rPr lang="en-US" altLang="ko-KR" dirty="0"/>
              <a:t>? </a:t>
            </a:r>
            <a:r>
              <a:rPr lang="ko-KR" altLang="en-US" dirty="0"/>
              <a:t>사실 실제세계에서 이런 경우는 거의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709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5613" y="12319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0" y="6629400"/>
            <a:ext cx="732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aseline="0">
                <a:solidFill>
                  <a:schemeClr val="bg2"/>
                </a:solidFill>
              </a:rPr>
              <a:t>KNU-CCNL</a:t>
            </a:r>
            <a:endParaRPr lang="en-US" sz="800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-41371" y="6535738"/>
            <a:ext cx="433388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  <p:sldLayoutId id="2147483955" r:id="rId4"/>
    <p:sldLayoutId id="2147483958" r:id="rId5"/>
    <p:sldLayoutId id="2147483680" r:id="rId6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0.png"/><Relationship Id="rId18" Type="http://schemas.openxmlformats.org/officeDocument/2006/relationships/image" Target="../media/image190.png"/><Relationship Id="rId3" Type="http://schemas.openxmlformats.org/officeDocument/2006/relationships/image" Target="../media/image19.png"/><Relationship Id="rId7" Type="http://schemas.openxmlformats.org/officeDocument/2006/relationships/image" Target="../media/image810.png"/><Relationship Id="rId12" Type="http://schemas.openxmlformats.org/officeDocument/2006/relationships/image" Target="../media/image13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120.png"/><Relationship Id="rId5" Type="http://schemas.openxmlformats.org/officeDocument/2006/relationships/image" Target="../media/image6.png"/><Relationship Id="rId15" Type="http://schemas.openxmlformats.org/officeDocument/2006/relationships/image" Target="../media/image160.png"/><Relationship Id="rId10" Type="http://schemas.openxmlformats.org/officeDocument/2006/relationships/image" Target="../media/image119.png"/><Relationship Id="rId4" Type="http://schemas.openxmlformats.org/officeDocument/2006/relationships/image" Target="../media/image50.png"/><Relationship Id="rId9" Type="http://schemas.openxmlformats.org/officeDocument/2006/relationships/image" Target="../media/image1010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4th-ir.go.kr/4ir/list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s.experfy.com/iot/internet-of-everything-the-iot-market-is-projected-to-expand-12x-from-2017-2023/" TargetMode="Externa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K-%EC%9D%B5%EB%AA%85%EC%84%B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products/search/gboard-now-on-androi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imi.europa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5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BAF2A-91F2-4434-B378-D5A3F0D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56F62-5ECD-4745-8AAD-D6F471A17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0926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A38BA-2158-4534-B969-7A2D9882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986A1-5738-411C-829E-037930A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문제</a:t>
            </a:r>
            <a:endParaRPr lang="en-US" altLang="ko-KR" dirty="0"/>
          </a:p>
          <a:p>
            <a:pPr lvl="1"/>
            <a:r>
              <a:rPr lang="ko-KR" altLang="en-US" dirty="0"/>
              <a:t>학습 데이터 </a:t>
            </a:r>
            <a:r>
              <a:rPr lang="en-US" altLang="ko-KR" dirty="0"/>
              <a:t>x</a:t>
            </a:r>
            <a:r>
              <a:rPr lang="ko-KR" altLang="en-US" dirty="0"/>
              <a:t>로 부터 </a:t>
            </a:r>
            <a:r>
              <a:rPr lang="en-US" altLang="ko-KR" dirty="0"/>
              <a:t>y</a:t>
            </a:r>
            <a:r>
              <a:rPr lang="ko-KR" altLang="en-US" dirty="0"/>
              <a:t>를 예측하는 함수 </a:t>
            </a:r>
            <a:r>
              <a:rPr lang="en-US" altLang="ko-KR" dirty="0"/>
              <a:t>f(x)</a:t>
            </a:r>
            <a:r>
              <a:rPr lang="ko-KR" altLang="en-US" dirty="0"/>
              <a:t>를 찾는 과정으로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모두 연속적인 수치 값</a:t>
            </a:r>
          </a:p>
        </p:txBody>
      </p:sp>
      <p:pic>
        <p:nvPicPr>
          <p:cNvPr id="4" name="Picture 4" descr="lsr-residual-diagram">
            <a:extLst>
              <a:ext uri="{FF2B5EF4-FFF2-40B4-BE49-F238E27FC236}">
                <a16:creationId xmlns:a16="http://schemas.microsoft.com/office/drawing/2014/main" id="{83B79943-84EB-4AB2-8956-65A48792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192065" cy="29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5B791D0-8824-47F1-A1CE-7BA968B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1" y="2819400"/>
            <a:ext cx="4270669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1413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회귀 문제와 손실함수</a:t>
            </a:r>
            <a:endParaRPr lang="en-US" altLang="ko-KR" dirty="0"/>
          </a:p>
          <a:p>
            <a:pPr lvl="1"/>
            <a:r>
              <a:rPr lang="en-US" altLang="ko-KR" dirty="0"/>
              <a:t>MAE(Mean absolute Error): </a:t>
            </a:r>
            <a:r>
              <a:rPr lang="ko-KR" altLang="en-US" dirty="0"/>
              <a:t>원본 값과 예측 값에 대한 절대 오류의 평균</a:t>
            </a:r>
          </a:p>
          <a:p>
            <a:pPr lvl="1"/>
            <a:r>
              <a:rPr lang="en-US" altLang="ko-KR" dirty="0"/>
              <a:t>MSE(Mean Squared Error): </a:t>
            </a:r>
            <a:r>
              <a:rPr lang="ko-KR" altLang="en-US" dirty="0"/>
              <a:t>원본 값과 예측 값에 대한 오류 제곱의 평균</a:t>
            </a:r>
          </a:p>
          <a:p>
            <a:pPr lvl="1"/>
            <a:r>
              <a:rPr lang="en-US" altLang="ko-KR" dirty="0"/>
              <a:t>RMSE(Root MSE): MSE</a:t>
            </a:r>
            <a:r>
              <a:rPr lang="ko-KR" altLang="en-US" dirty="0"/>
              <a:t>의 제곱근</a:t>
            </a:r>
          </a:p>
          <a:p>
            <a:pPr lvl="1"/>
            <a:r>
              <a:rPr lang="en-US" altLang="ko-KR" dirty="0"/>
              <a:t>R-squared: </a:t>
            </a:r>
            <a:r>
              <a:rPr lang="ko-KR" altLang="en-US" dirty="0"/>
              <a:t>원본 값과 예측 값을 비교하여 회귀모델이 얼마나 잘 원본 값을 나타내는지 </a:t>
            </a:r>
            <a:r>
              <a:rPr lang="en-US" altLang="ko-KR" dirty="0"/>
              <a:t>[0,1]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10B51EBC-AAA3-45AA-B4B0-61785C26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3318"/>
            <a:ext cx="4287510" cy="49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sr-residual-diagram">
            <a:extLst>
              <a:ext uri="{FF2B5EF4-FFF2-40B4-BE49-F238E27FC236}">
                <a16:creationId xmlns:a16="http://schemas.microsoft.com/office/drawing/2014/main" id="{688C22F3-93B3-4460-A05C-64BD1696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19819"/>
            <a:ext cx="4158181" cy="232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4541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4191000" cy="5105400"/>
          </a:xfrm>
        </p:spPr>
        <p:txBody>
          <a:bodyPr/>
          <a:lstStyle/>
          <a:p>
            <a:r>
              <a:rPr lang="ko-KR" altLang="en-US" dirty="0"/>
              <a:t>분류 문제</a:t>
            </a:r>
            <a:endParaRPr lang="en-US" altLang="ko-KR" dirty="0"/>
          </a:p>
          <a:p>
            <a:pPr lvl="1"/>
            <a:r>
              <a:rPr lang="ko-KR" altLang="en-US" dirty="0"/>
              <a:t>새로운 데이터가 어떤 카테고리 집합에 속하는지 판단하는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6" descr="Image for post">
            <a:extLst>
              <a:ext uri="{FF2B5EF4-FFF2-40B4-BE49-F238E27FC236}">
                <a16:creationId xmlns:a16="http://schemas.microsoft.com/office/drawing/2014/main" id="{52F3576A-A6BA-4BB3-A5F3-DBC9087C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93163"/>
            <a:ext cx="5334000" cy="263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9C34F4-7BB4-4227-8A1D-5BA5500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5" y="1706439"/>
            <a:ext cx="2144516" cy="20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37217D7-D7EA-4C8D-9FF5-3DD0654F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06439"/>
            <a:ext cx="2287216" cy="21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546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분류에 사용되는 손실함수</a:t>
            </a:r>
            <a:endParaRPr lang="en-US" altLang="ko-KR" dirty="0"/>
          </a:p>
          <a:p>
            <a:pPr lvl="1"/>
            <a:r>
              <a:rPr lang="en-US" altLang="ko-KR" dirty="0"/>
              <a:t>BCE(Binary Cross Entropy): </a:t>
            </a:r>
            <a:r>
              <a:rPr lang="ko-KR" altLang="en-US" dirty="0"/>
              <a:t>이진 분류기를 훈련 시 사용하는 함수로 손실함수는 예측 값과 실제 값이 같으면 </a:t>
            </a:r>
            <a:r>
              <a:rPr lang="en-US" altLang="ko-KR" dirty="0"/>
              <a:t>0</a:t>
            </a:r>
            <a:r>
              <a:rPr lang="ko-KR" altLang="en-US" dirty="0"/>
              <a:t>이 되는 특성을 갖고 있어야 합니다</a:t>
            </a:r>
            <a:r>
              <a:rPr lang="en-US" altLang="ko-KR" dirty="0"/>
              <a:t>. </a:t>
            </a:r>
            <a:r>
              <a:rPr lang="ko-KR" altLang="en-US" dirty="0"/>
              <a:t>예측 값과 실제 값이 모두 </a:t>
            </a:r>
            <a:r>
              <a:rPr lang="en-US" altLang="ko-KR" dirty="0"/>
              <a:t>1</a:t>
            </a:r>
            <a:r>
              <a:rPr lang="ko-KR" altLang="en-US" dirty="0"/>
              <a:t>로 같을 때 손실함수 값이 </a:t>
            </a:r>
            <a:r>
              <a:rPr lang="en-US" altLang="ko-KR" dirty="0"/>
              <a:t>0</a:t>
            </a:r>
            <a:r>
              <a:rPr lang="ko-KR" altLang="en-US" dirty="0"/>
              <a:t>이 되어야함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CCE(Categorical Cross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/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7E0A2-200C-45B7-AF54-658F1AB6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90800"/>
                <a:ext cx="4160108" cy="507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/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= 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∞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5E8B8-B468-468D-A7C8-7A37ECAC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26140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B968BA2-6326-47DD-B1A8-B47AFA4E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207260"/>
            <a:ext cx="3338972" cy="2222630"/>
          </a:xfrm>
          <a:prstGeom prst="rect">
            <a:avLst/>
          </a:prstGeom>
        </p:spPr>
      </p:pic>
      <p:pic>
        <p:nvPicPr>
          <p:cNvPr id="10" name="Picture 2" descr="sig">
            <a:extLst>
              <a:ext uri="{FF2B5EF4-FFF2-40B4-BE49-F238E27FC236}">
                <a16:creationId xmlns:a16="http://schemas.microsoft.com/office/drawing/2014/main" id="{4A6082FC-443A-4352-A816-938A1D9D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13" y="3229190"/>
            <a:ext cx="3625792" cy="2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75B5F-E93E-4B8C-AE93-FE81F90DA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5548426"/>
            <a:ext cx="2560218" cy="130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/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ij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5A895F-7408-47F2-B41B-A82E171C1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806751"/>
                <a:ext cx="4160108" cy="541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0499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클러스터링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개의 그룹에 속하는 유사한 샘플을 찾는 과정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A38EF4-EA3E-4C89-B546-620F9FE58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790662" y="2971800"/>
            <a:ext cx="7819938" cy="28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5030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FF776-37B3-4E9A-8414-9FB9D6D7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4AC2B-F08E-4E19-9EAA-3738AC15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endParaRPr lang="en-US" altLang="ko-KR" dirty="0"/>
          </a:p>
          <a:p>
            <a:pPr lvl="1"/>
            <a:r>
              <a:rPr lang="ko-KR" altLang="en-US" dirty="0"/>
              <a:t>입력 데이터의 차원의 저주를 피하기 위해 차원을 축소하는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A3E184-D463-4AE4-8D47-EB5BEF95D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76577" y="3605300"/>
            <a:ext cx="7305084" cy="31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83AC1A-DCAB-4A0F-AF60-9572EF18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77" y="20527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909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78E9D-CFA7-4DD1-BB58-23505673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3962400" cy="26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DCAA50-E9E9-44BF-AEE2-716B1005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50129"/>
            <a:ext cx="5943600" cy="2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69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C6170-6684-4717-9ABC-509DFBA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A86E-21DE-4B76-A8AA-FAB68E2050FA}"/>
              </a:ext>
            </a:extLst>
          </p:cNvPr>
          <p:cNvSpPr txBox="1"/>
          <p:nvPr/>
        </p:nvSpPr>
        <p:spPr>
          <a:xfrm>
            <a:off x="342899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Hypothesis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181BF-E2E6-462F-9121-081987803200}"/>
              </a:ext>
            </a:extLst>
          </p:cNvPr>
          <p:cNvSpPr txBox="1"/>
          <p:nvPr/>
        </p:nvSpPr>
        <p:spPr>
          <a:xfrm>
            <a:off x="3285338" y="1632143"/>
            <a:ext cx="21442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Cost</a:t>
            </a:r>
          </a:p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111DE-4C83-4E5C-A57A-070E244B35B3}"/>
              </a:ext>
            </a:extLst>
          </p:cNvPr>
          <p:cNvSpPr txBox="1"/>
          <p:nvPr/>
        </p:nvSpPr>
        <p:spPr>
          <a:xfrm>
            <a:off x="6227777" y="1632143"/>
            <a:ext cx="214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Optimization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/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Wx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564EFC-2723-4285-8A0A-0352C25ED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0" y="2821679"/>
                <a:ext cx="1559145" cy="369332"/>
              </a:xfrm>
              <a:prstGeom prst="rect">
                <a:avLst/>
              </a:prstGeom>
              <a:blipFill>
                <a:blip r:embed="rId2"/>
                <a:stretch>
                  <a:fillRect l="-2734" r="-2734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/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CB0948-6F4F-4AC8-8E19-0C567D5D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35" y="3934216"/>
                <a:ext cx="4724755" cy="100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/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EB114A-2F09-4362-AFF4-252E150F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655223"/>
                <a:ext cx="3169842" cy="702244"/>
              </a:xfrm>
              <a:prstGeom prst="rect">
                <a:avLst/>
              </a:prstGeom>
              <a:blipFill>
                <a:blip r:embed="rId4"/>
                <a:stretch>
                  <a:fillRect r="-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D402782-9D0C-4929-A2B1-2518C481AE18}"/>
              </a:ext>
            </a:extLst>
          </p:cNvPr>
          <p:cNvSpPr/>
          <p:nvPr/>
        </p:nvSpPr>
        <p:spPr>
          <a:xfrm>
            <a:off x="4060622" y="4994107"/>
            <a:ext cx="238125" cy="484620"/>
          </a:xfrm>
          <a:prstGeom prst="downArrow">
            <a:avLst/>
          </a:prstGeom>
          <a:solidFill>
            <a:srgbClr val="046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/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9A17F-BFC0-47F8-910A-B87B39D3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63" y="5445362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274091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역전파가 해결한 문제는 파라미터가 매우 많고 층이 여러 개 </a:t>
            </a:r>
            <a:r>
              <a:rPr lang="ko-KR" altLang="en-US" dirty="0" err="1"/>
              <a:t>쌓였을때</a:t>
            </a:r>
            <a:r>
              <a:rPr lang="ko-KR" altLang="en-US" dirty="0"/>
              <a:t> 가중치</a:t>
            </a:r>
            <a:r>
              <a:rPr lang="en-US" altLang="ko-KR" dirty="0"/>
              <a:t>(w)</a:t>
            </a:r>
            <a:r>
              <a:rPr lang="ko-KR" altLang="en-US" dirty="0"/>
              <a:t>와 편향</a:t>
            </a:r>
            <a:r>
              <a:rPr lang="en-US" altLang="ko-KR" dirty="0"/>
              <a:t>(b)</a:t>
            </a:r>
            <a:r>
              <a:rPr lang="ko-KR" altLang="en-US" dirty="0"/>
              <a:t>를 학습시키기 어려웠다는 것인데</a:t>
            </a:r>
            <a:r>
              <a:rPr lang="en-US" altLang="ko-KR" dirty="0"/>
              <a:t>, </a:t>
            </a:r>
            <a:r>
              <a:rPr lang="ko-KR" altLang="en-US" dirty="0"/>
              <a:t>앞에서 배운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각 </a:t>
            </a:r>
            <a:r>
              <a:rPr lang="en-US" altLang="ko-KR" dirty="0"/>
              <a:t>layer</a:t>
            </a:r>
            <a:r>
              <a:rPr lang="ko-KR" altLang="en-US" dirty="0"/>
              <a:t>에서 기울기를 구하고 그 값을 이용하여 </a:t>
            </a:r>
            <a:r>
              <a:rPr lang="en-US" altLang="ko-KR" dirty="0"/>
              <a:t>Gradient descent </a:t>
            </a:r>
            <a:r>
              <a:rPr lang="ko-KR" altLang="en-US" dirty="0"/>
              <a:t>방법으로 가중치와 편향을 업데이트 시키면서 해결한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/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2096D6-8458-47B8-BDD1-9969F77F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077878"/>
                <a:ext cx="3169842" cy="702244"/>
              </a:xfrm>
              <a:prstGeom prst="rect">
                <a:avLst/>
              </a:prstGeom>
              <a:blipFill>
                <a:blip r:embed="rId3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B830CAE6-1657-4304-A827-B5918C5C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40" y="2819400"/>
            <a:ext cx="3581400" cy="349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/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B0D42-1ECB-4E4A-91FB-4473EE09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47" y="3807016"/>
                <a:ext cx="4724755" cy="1006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2466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1E07-76E3-4AF4-ACA7-05545F66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6DCA0-916A-4192-A230-8B30EF08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 </a:t>
            </a:r>
            <a:r>
              <a:rPr lang="ko-KR" altLang="en-US" dirty="0"/>
              <a:t>값을 찾는 방법</a:t>
            </a:r>
            <a:endParaRPr lang="en-US" altLang="ko-KR" dirty="0"/>
          </a:p>
          <a:p>
            <a:pPr lvl="1"/>
            <a:r>
              <a:rPr lang="en-US" altLang="ko-KR" dirty="0"/>
              <a:t>Gradient Descent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/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A4C2D2-EB39-4C11-AB1F-EE4A1B23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21" y="2171700"/>
                <a:ext cx="3169842" cy="702244"/>
              </a:xfrm>
              <a:prstGeom prst="rect">
                <a:avLst/>
              </a:prstGeom>
              <a:blipFill>
                <a:blip r:embed="rId2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DD5416E-40BA-4D7E-86ED-C6FBECF2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1" y="2171700"/>
            <a:ext cx="480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243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연합 학습 이해 및 실습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 연구원</a:t>
            </a:r>
            <a:endParaRPr lang="en-US" altLang="ko-KR" sz="1800" b="1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  <a:r>
              <a:rPr lang="en-US" altLang="ko-KR" sz="1400" dirty="0"/>
              <a:t>(AI</a:t>
            </a:r>
            <a:r>
              <a:rPr lang="ko-KR" altLang="en-US" sz="1400" dirty="0"/>
              <a:t> 신약개발 지원센터 외부연구원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키와 몸무게 예시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613D7-AFE9-47BE-BE62-5C0BEED2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90800"/>
            <a:ext cx="2181225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/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𝑊𝑋</m:t>
                    </m:r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F1A5A3-8B8A-42D6-ABC5-4E86EBA7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65" y="3581400"/>
                <a:ext cx="2856737" cy="924356"/>
              </a:xfrm>
              <a:prstGeom prst="rect">
                <a:avLst/>
              </a:prstGeom>
              <a:blipFill>
                <a:blip r:embed="rId4"/>
                <a:stretch>
                  <a:fillRect l="-11940" b="-74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813AB4-8131-4CC8-97B1-B5583E994526}"/>
              </a:ext>
            </a:extLst>
          </p:cNvPr>
          <p:cNvSpPr/>
          <p:nvPr/>
        </p:nvSpPr>
        <p:spPr>
          <a:xfrm>
            <a:off x="685800" y="4648200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4525CC-04B6-4BBF-8B56-6FB40D1CD085}"/>
              </a:ext>
            </a:extLst>
          </p:cNvPr>
          <p:cNvSpPr/>
          <p:nvPr/>
        </p:nvSpPr>
        <p:spPr>
          <a:xfrm>
            <a:off x="1828800" y="4648200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F8767-BD05-4A86-9D51-902434791C8C}"/>
              </a:ext>
            </a:extLst>
          </p:cNvPr>
          <p:cNvSpPr/>
          <p:nvPr/>
        </p:nvSpPr>
        <p:spPr>
          <a:xfrm rot="5400000">
            <a:off x="4137454" y="4554303"/>
            <a:ext cx="533400" cy="1828800"/>
          </a:xfrm>
          <a:prstGeom prst="rect">
            <a:avLst/>
          </a:prstGeom>
          <a:solidFill>
            <a:srgbClr val="185AD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EAED84-49C4-4C2C-BCD6-7E11BCF67C88}"/>
              </a:ext>
            </a:extLst>
          </p:cNvPr>
          <p:cNvSpPr/>
          <p:nvPr/>
        </p:nvSpPr>
        <p:spPr>
          <a:xfrm>
            <a:off x="5754628" y="4554303"/>
            <a:ext cx="533400" cy="1828800"/>
          </a:xfrm>
          <a:prstGeom prst="rect">
            <a:avLst/>
          </a:prstGeom>
          <a:solidFill>
            <a:srgbClr val="66DE9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/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DCEF28-C04B-4145-9A24-421D6CAE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27" y="5284037"/>
                <a:ext cx="2628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/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D61F70-E1AD-423F-BD11-B23B3AB0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55" y="5242218"/>
                <a:ext cx="2628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/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dirty="0"/>
                  <a:t>  ??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47F04-7164-4DE5-AE07-7C1718F4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92" y="5310536"/>
                <a:ext cx="868748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/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88E260-971E-4E2E-9AB6-869D9082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4" y="5311872"/>
                <a:ext cx="1828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/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FAED3B-3FFD-4DA9-9A28-1A0962B9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10" y="5242218"/>
                <a:ext cx="262890" cy="369332"/>
              </a:xfrm>
              <a:prstGeom prst="rect">
                <a:avLst/>
              </a:prstGeom>
              <a:blipFill>
                <a:blip r:embed="rId9"/>
                <a:stretch>
                  <a:fillRect r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/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BCF8321-5EDA-4896-B068-462A75FCA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48" y="5202003"/>
                <a:ext cx="532953" cy="533401"/>
              </a:xfrm>
              <a:prstGeom prst="rect">
                <a:avLst/>
              </a:prstGeom>
              <a:blipFill>
                <a:blip r:embed="rId10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/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DBDDA9-4368-47FE-B95E-3207BF8A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0" y="5202003"/>
                <a:ext cx="533400" cy="533401"/>
              </a:xfrm>
              <a:prstGeom prst="rect">
                <a:avLst/>
              </a:prstGeom>
              <a:blipFill>
                <a:blip r:embed="rId11"/>
                <a:stretch>
                  <a:fillRect r="-219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/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solidFill>
                <a:srgbClr val="EF404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DA93874-8B19-4AFA-A2ED-C206125DC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49" y="5202003"/>
                <a:ext cx="533400" cy="533401"/>
              </a:xfrm>
              <a:prstGeom prst="rect">
                <a:avLst/>
              </a:prstGeom>
              <a:blipFill>
                <a:blip r:embed="rId12"/>
                <a:stretch>
                  <a:fillRect r="-108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A5D8164A-FCF3-4E77-AC96-604C1D44457F}"/>
              </a:ext>
            </a:extLst>
          </p:cNvPr>
          <p:cNvGrpSpPr/>
          <p:nvPr/>
        </p:nvGrpSpPr>
        <p:grpSpPr>
          <a:xfrm>
            <a:off x="3505200" y="1828800"/>
            <a:ext cx="3505204" cy="1890712"/>
            <a:chOff x="3505200" y="1828800"/>
            <a:chExt cx="3505204" cy="1890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/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E68CCCA-D0D1-48FA-A125-1440CD46F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828800"/>
                  <a:ext cx="762000" cy="762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/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670C75-BD39-46DD-954D-F0B991385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957512"/>
                  <a:ext cx="762000" cy="76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2F233D-C9D3-442E-B6E8-887216C64566}"/>
                </a:ext>
              </a:extLst>
            </p:cNvPr>
            <p:cNvSpPr/>
            <p:nvPr/>
          </p:nvSpPr>
          <p:spPr>
            <a:xfrm>
              <a:off x="4876802" y="2362200"/>
              <a:ext cx="762000" cy="762000"/>
            </a:xfrm>
            <a:prstGeom prst="ellipse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B039EF4-0241-4290-ACEF-F1A575F2F4E2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4267200" y="2209800"/>
              <a:ext cx="721194" cy="26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A3FC94-8F24-4958-B2BE-900438F2C839}"/>
                </a:ext>
              </a:extLst>
            </p:cNvPr>
            <p:cNvCxnSpPr>
              <a:cxnSpLocks/>
              <a:stCxn id="9" idx="6"/>
              <a:endCxn id="10" idx="3"/>
            </p:cNvCxnSpPr>
            <p:nvPr/>
          </p:nvCxnSpPr>
          <p:spPr>
            <a:xfrm flipV="1">
              <a:off x="4267200" y="3012608"/>
              <a:ext cx="721194" cy="325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62CB17C-FD5A-4365-A90B-6B47296B6614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5638802" y="2743200"/>
              <a:ext cx="6096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/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5D7B231-7693-4CF2-A912-A7C660078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4" y="2362200"/>
                  <a:ext cx="762000" cy="762000"/>
                </a:xfrm>
                <a:prstGeom prst="ellipse">
                  <a:avLst/>
                </a:prstGeom>
                <a:blipFill>
                  <a:blip r:embed="rId15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/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3B1E2A5-D7F4-41D4-895F-654434E13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60" y="1960126"/>
                  <a:ext cx="455674" cy="374526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/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10BB9B-376F-428E-813F-D15250FC9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63" y="2801034"/>
                  <a:ext cx="455674" cy="3745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/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2F2688-88DD-44EE-B98E-EEB805B0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766" y="2331337"/>
                  <a:ext cx="455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7526675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선형 분류기</a:t>
            </a: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r>
              <a:rPr lang="ko-KR" altLang="en-US" kern="0" dirty="0"/>
              <a:t>활성화 함수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7176C5-E9D2-4C10-893D-266D15A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12828"/>
            <a:ext cx="5334000" cy="2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087DB2C-9520-4174-8E08-79D042BC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45140"/>
            <a:ext cx="4772026" cy="23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7EA65F-9B6D-4E01-8F26-9AD2AEB3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t="25953" r="32397" b="13931"/>
          <a:stretch/>
        </p:blipFill>
        <p:spPr bwMode="auto">
          <a:xfrm>
            <a:off x="5953678" y="4327932"/>
            <a:ext cx="2809322" cy="23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5355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XOR</a:t>
            </a:r>
            <a:r>
              <a:rPr lang="ko-KR" altLang="en-US" dirty="0"/>
              <a:t>문제 해결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한 문제만 해결할 수 있었지만 활성화 함수를 사용하여 </a:t>
            </a:r>
            <a:r>
              <a:rPr lang="en-US" altLang="ko-KR" dirty="0"/>
              <a:t>Non-linear </a:t>
            </a:r>
            <a:r>
              <a:rPr lang="ko-KR" altLang="en-US" dirty="0"/>
              <a:t>문제도 해결 가능</a:t>
            </a:r>
            <a:endParaRPr lang="en-US" altLang="ko-KR" dirty="0"/>
          </a:p>
          <a:p>
            <a:r>
              <a:rPr lang="ko-KR" altLang="en-US" dirty="0"/>
              <a:t>비선형 문제를 이렇게 </a:t>
            </a:r>
            <a:r>
              <a:rPr lang="en-US" altLang="ko-KR" dirty="0"/>
              <a:t>MLP</a:t>
            </a:r>
            <a:r>
              <a:rPr lang="ko-KR" altLang="en-US" dirty="0"/>
              <a:t>로 해결할 수 있었지만 </a:t>
            </a:r>
            <a:r>
              <a:rPr lang="en-US" altLang="ko-KR" dirty="0"/>
              <a:t>MLP</a:t>
            </a:r>
            <a:r>
              <a:rPr lang="ko-KR" altLang="en-US" dirty="0"/>
              <a:t>의 레이어를 쌓을 수록 </a:t>
            </a: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를 학습시키는 것이 </a:t>
            </a:r>
            <a:r>
              <a:rPr lang="ko-KR" altLang="en-US" dirty="0" err="1"/>
              <a:t>어려워짐</a:t>
            </a:r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522BFE-568B-4024-9117-F05EDEE85FB3}"/>
              </a:ext>
            </a:extLst>
          </p:cNvPr>
          <p:cNvGrpSpPr/>
          <p:nvPr/>
        </p:nvGrpSpPr>
        <p:grpSpPr>
          <a:xfrm>
            <a:off x="2514600" y="1407991"/>
            <a:ext cx="5331705" cy="3016187"/>
            <a:chOff x="2514600" y="1407991"/>
            <a:chExt cx="5331705" cy="3016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/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87300A-0D7D-41A1-80A8-D90FA559E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1981200"/>
                  <a:ext cx="762000" cy="76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/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solidFill>
                  <a:srgbClr val="66DE93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9AEEE5-2805-4F20-82DC-C5836E63A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3109912"/>
                  <a:ext cx="762000" cy="76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1A82961-91EA-41D5-BCF2-0935A497A56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276600" y="23622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FFCC149-FA32-4CBA-BA6D-53AF37CF13EA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3276600" y="3490912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54CA1B4-D7F3-4D32-B1C6-95C6C5800D90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4799835" y="2362200"/>
              <a:ext cx="761235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/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solidFill>
                  <a:srgbClr val="185ADB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FD170C-9015-47DC-BFCF-F2782A3D4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70" y="2514600"/>
                  <a:ext cx="762000" cy="76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78741C-4ADE-4C6D-AA47-951C94AE4B2A}"/>
                </a:ext>
              </a:extLst>
            </p:cNvPr>
            <p:cNvGrpSpPr/>
            <p:nvPr/>
          </p:nvGrpSpPr>
          <p:grpSpPr>
            <a:xfrm>
              <a:off x="4037835" y="1981200"/>
              <a:ext cx="762000" cy="1890712"/>
              <a:chOff x="3988064" y="1981200"/>
              <a:chExt cx="762000" cy="189071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E13EF7-786B-492A-9384-3DF05EE1AF53}"/>
                  </a:ext>
                </a:extLst>
              </p:cNvPr>
              <p:cNvSpPr/>
              <p:nvPr/>
            </p:nvSpPr>
            <p:spPr>
              <a:xfrm>
                <a:off x="3988064" y="1981200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7F91DC-023B-4A49-BEAF-8D04CAFC5E3E}"/>
                  </a:ext>
                </a:extLst>
              </p:cNvPr>
              <p:cNvSpPr/>
              <p:nvPr/>
            </p:nvSpPr>
            <p:spPr>
              <a:xfrm>
                <a:off x="3988064" y="3109912"/>
                <a:ext cx="762000" cy="762000"/>
              </a:xfrm>
              <a:prstGeom prst="ellipse">
                <a:avLst/>
              </a:prstGeom>
              <a:solidFill>
                <a:srgbClr val="185ADB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78497BE-D640-484E-BE89-7DE8AFCC0B66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A3543DE-96D4-4C6F-B36D-A06C41486DB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76600" y="2362200"/>
              <a:ext cx="761235" cy="11287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/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solidFill>
                  <a:srgbClr val="EF404A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C26C102-A69F-4AFF-835B-75B5B37B0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305" y="2514600"/>
                  <a:ext cx="762000" cy="762000"/>
                </a:xfrm>
                <a:prstGeom prst="ellipse">
                  <a:avLst/>
                </a:prstGeom>
                <a:blipFill>
                  <a:blip r:embed="rId6"/>
                  <a:stretch>
                    <a:fillRect r="-387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218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7BF8222-5272-43F5-841E-061F71C5C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21822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350EAD9B-82D4-4609-A5F4-DF574082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065" y="331091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Plot Icons - Download Free Vector Icons | Noun Project">
              <a:extLst>
                <a:ext uri="{FF2B5EF4-FFF2-40B4-BE49-F238E27FC236}">
                  <a16:creationId xmlns:a16="http://schemas.microsoft.com/office/drawing/2014/main" id="{5F635CBF-C80F-45F6-983B-4EBC131B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687" y="27138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AF7826-F976-452A-85F2-2B77FB4F47C6}"/>
                </a:ext>
              </a:extLst>
            </p:cNvPr>
            <p:cNvCxnSpPr>
              <a:cxnSpLocks/>
              <a:stCxn id="21" idx="6"/>
              <a:endCxn id="13" idx="2"/>
            </p:cNvCxnSpPr>
            <p:nvPr/>
          </p:nvCxnSpPr>
          <p:spPr>
            <a:xfrm flipV="1">
              <a:off x="4799835" y="2895600"/>
              <a:ext cx="761235" cy="595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62805B2-A33D-44FB-A57A-E4B496BB52F0}"/>
                </a:ext>
              </a:extLst>
            </p:cNvPr>
            <p:cNvCxnSpPr>
              <a:cxnSpLocks/>
              <a:stCxn id="13" idx="6"/>
              <a:endCxn id="31" idx="2"/>
            </p:cNvCxnSpPr>
            <p:nvPr/>
          </p:nvCxnSpPr>
          <p:spPr>
            <a:xfrm>
              <a:off x="6323070" y="2895600"/>
              <a:ext cx="7612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/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048CAC-11DA-4896-91F3-D6EBD8F9B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365" y="1407991"/>
                  <a:ext cx="2057400" cy="5543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/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ED97FB4-40DC-44BD-A576-E776EC213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88" y="3871911"/>
                  <a:ext cx="2057400" cy="5522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/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D741F2-462E-4D8E-AFA8-994D56030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382" y="1933839"/>
                  <a:ext cx="2057400" cy="5506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059725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 err="1"/>
              <a:t>역전파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알고리즘이 등장하면서</a:t>
            </a:r>
            <a:r>
              <a:rPr lang="en-US" altLang="ko-KR" dirty="0"/>
              <a:t>, </a:t>
            </a:r>
            <a:r>
              <a:rPr lang="ko-KR" altLang="en-US" dirty="0"/>
              <a:t>여러 층을 쌓은 신경망 모델의 학습이 가능해짐</a:t>
            </a:r>
            <a:endParaRPr lang="en-US" altLang="ko-KR" dirty="0"/>
          </a:p>
          <a:p>
            <a:pPr lvl="1"/>
            <a:r>
              <a:rPr lang="ko-KR" altLang="en-US" dirty="0"/>
              <a:t>출력 값에 대한 입력 값의 기울기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출력층에서부터 계산하여 거꾸로 전파 시키는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0CF47-4000-4842-BCBB-6973B9232116}"/>
              </a:ext>
            </a:extLst>
          </p:cNvPr>
          <p:cNvSpPr txBox="1"/>
          <p:nvPr/>
        </p:nvSpPr>
        <p:spPr>
          <a:xfrm>
            <a:off x="1013012" y="6517341"/>
            <a:ext cx="6965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자세한 설명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https://www.youtube.com/watch?v=nJyUyKN-XBQ&amp;list=PLkDaE6sCZn6Ec-XTbcX1uRg2_u4xOEky0&amp;index=15&amp;ab_channel=DeepLearningAI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0DAF4C-27AE-4F80-926E-DF1D2B3E5B72}"/>
              </a:ext>
            </a:extLst>
          </p:cNvPr>
          <p:cNvSpPr/>
          <p:nvPr/>
        </p:nvSpPr>
        <p:spPr>
          <a:xfrm>
            <a:off x="38862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 = a + 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2FEF64-4A15-418B-B381-79273EA80BAF}"/>
              </a:ext>
            </a:extLst>
          </p:cNvPr>
          <p:cNvSpPr/>
          <p:nvPr/>
        </p:nvSpPr>
        <p:spPr>
          <a:xfrm>
            <a:off x="6248400" y="3182471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J=3v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5217-5857-4C76-827B-119338E08A2C}"/>
              </a:ext>
            </a:extLst>
          </p:cNvPr>
          <p:cNvSpPr txBox="1"/>
          <p:nvPr/>
        </p:nvSpPr>
        <p:spPr>
          <a:xfrm>
            <a:off x="6667500" y="27692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00998-AE48-4467-8D51-FB6DEC53CAA5}"/>
              </a:ext>
            </a:extLst>
          </p:cNvPr>
          <p:cNvSpPr/>
          <p:nvPr/>
        </p:nvSpPr>
        <p:spPr>
          <a:xfrm>
            <a:off x="1725706" y="3599330"/>
            <a:ext cx="1371600" cy="533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 = </a:t>
            </a:r>
            <a:r>
              <a:rPr lang="en-US" altLang="ko-KR" dirty="0" err="1">
                <a:solidFill>
                  <a:schemeClr val="tx1"/>
                </a:solidFill>
              </a:rPr>
              <a:t>bc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2EC86-0CB5-4E74-9A08-6001514844B2}"/>
              </a:ext>
            </a:extLst>
          </p:cNvPr>
          <p:cNvSpPr txBox="1"/>
          <p:nvPr/>
        </p:nvSpPr>
        <p:spPr>
          <a:xfrm>
            <a:off x="616323" y="2805953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= 5</a:t>
            </a:r>
          </a:p>
          <a:p>
            <a:endParaRPr lang="en-US" altLang="ko-KR" dirty="0"/>
          </a:p>
          <a:p>
            <a:r>
              <a:rPr lang="en-US" altLang="ko-KR" dirty="0"/>
              <a:t>b = 3</a:t>
            </a:r>
          </a:p>
          <a:p>
            <a:endParaRPr lang="en-US" altLang="ko-KR" dirty="0"/>
          </a:p>
          <a:p>
            <a:r>
              <a:rPr lang="en-US" altLang="ko-KR" dirty="0"/>
              <a:t>c = 2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583AF5-957A-4D20-8BBF-A17EB917DA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47800" y="2971800"/>
            <a:ext cx="2438400" cy="477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A7BCCE-DF37-481C-8E91-FEB9337C3E77}"/>
              </a:ext>
            </a:extLst>
          </p:cNvPr>
          <p:cNvCxnSpPr>
            <a:cxnSpLocks/>
          </p:cNvCxnSpPr>
          <p:nvPr/>
        </p:nvCxnSpPr>
        <p:spPr>
          <a:xfrm>
            <a:off x="1447800" y="3505200"/>
            <a:ext cx="277906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988A3B-6BAC-4103-8A5B-66C7E6A2A09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447800" y="3866030"/>
            <a:ext cx="277906" cy="266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13A254-0605-4A52-B1A4-2ACB4CB1B2E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097306" y="3449172"/>
            <a:ext cx="788894" cy="41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9CD0F10-E651-4B24-80E3-DD298A1F89A1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5257800" y="3449171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CB1536-7574-49F4-BF47-AEC862F4339F}"/>
              </a:ext>
            </a:extLst>
          </p:cNvPr>
          <p:cNvSpPr txBox="1"/>
          <p:nvPr/>
        </p:nvSpPr>
        <p:spPr>
          <a:xfrm>
            <a:off x="4305300" y="28182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D9FF0-F100-4CBD-9D1A-14F27BD3E3E0}"/>
              </a:ext>
            </a:extLst>
          </p:cNvPr>
          <p:cNvSpPr txBox="1"/>
          <p:nvPr/>
        </p:nvSpPr>
        <p:spPr>
          <a:xfrm>
            <a:off x="2243417" y="3277061"/>
            <a:ext cx="2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/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FB2590-636B-4ADA-BCFF-81DAEF41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82" y="3792070"/>
                <a:ext cx="838200" cy="491288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/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35E2B6-1955-4855-A730-F105957E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4303452"/>
                <a:ext cx="838200" cy="491288"/>
              </a:xfrm>
              <a:prstGeom prst="rect">
                <a:avLst/>
              </a:prstGeom>
              <a:blipFill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/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:r>
                  <a:rPr lang="en-US" altLang="ko-KR" dirty="0">
                    <a:solidFill>
                      <a:srgbClr val="EF404A"/>
                    </a:solidFill>
                  </a:rPr>
                  <a:t>* </a:t>
                </a:r>
                <a:r>
                  <a:rPr lang="ko-KR" altLang="en-US" dirty="0">
                    <a:solidFill>
                      <a:srgbClr val="EF404A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6B5926-1455-4D52-9E73-9827D6FF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" y="4833748"/>
                <a:ext cx="1898278" cy="491288"/>
              </a:xfrm>
              <a:prstGeom prst="rect">
                <a:avLst/>
              </a:prstGeom>
              <a:blipFill>
                <a:blip r:embed="rId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/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ko-KR" b="0" i="1" dirty="0" smtClean="0">
                            <a:solidFill>
                              <a:srgbClr val="EF404A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EF404A"/>
                    </a:solidFill>
                  </a:rPr>
                  <a:t>=1</a:t>
                </a:r>
                <a:endParaRPr lang="ko-KR" altLang="en-US" dirty="0">
                  <a:solidFill>
                    <a:srgbClr val="EF404A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A909C2-01A1-4E32-871B-15150B04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" y="5364044"/>
                <a:ext cx="838200" cy="491288"/>
              </a:xfrm>
              <a:prstGeom prst="rect">
                <a:avLst/>
              </a:prstGeom>
              <a:blipFill>
                <a:blip r:embed="rId6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/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rgbClr val="EF404A"/>
                              </a:solidFill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567858-17CB-481B-80BD-5B7BE4CB2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46" y="2284471"/>
                <a:ext cx="44039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841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912392-E39B-4FAF-B8A7-C7ED71A0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73761"/>
            <a:ext cx="7772398" cy="2632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BAAC5C-CBA0-410A-94FD-D9868F8B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317080"/>
            <a:ext cx="3101688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447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F95BC-24D8-44D2-8FC5-E12125FF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37982"/>
            <a:ext cx="5791200" cy="254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BEB6A-782B-477A-B7FC-97ED9622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4233629"/>
            <a:ext cx="5542380" cy="26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0144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b="1" dirty="0">
                <a:solidFill>
                  <a:srgbClr val="27AAE1"/>
                </a:solidFill>
              </a:rPr>
              <a:t>5x5 </a:t>
            </a:r>
            <a:r>
              <a:rPr lang="en-US" altLang="ko-KR" b="1" dirty="0" err="1">
                <a:solidFill>
                  <a:srgbClr val="27AAE1"/>
                </a:solidFill>
              </a:rPr>
              <a:t>NxN</a:t>
            </a:r>
            <a:r>
              <a:rPr lang="en-US" altLang="ko-KR" b="1" dirty="0">
                <a:solidFill>
                  <a:srgbClr val="27AAE1"/>
                </a:solidFill>
              </a:rPr>
              <a:t> (image)</a:t>
            </a:r>
            <a:r>
              <a:rPr lang="en-US" altLang="ko-KR" dirty="0"/>
              <a:t>  </a:t>
            </a:r>
            <a:r>
              <a:rPr lang="en-US" altLang="ko-KR" b="1" dirty="0">
                <a:solidFill>
                  <a:srgbClr val="FFC000"/>
                </a:solidFill>
              </a:rPr>
              <a:t>3x3 </a:t>
            </a:r>
            <a:r>
              <a:rPr lang="en-US" altLang="ko-KR" b="1" dirty="0" err="1">
                <a:solidFill>
                  <a:srgbClr val="FFC000"/>
                </a:solidFill>
              </a:rPr>
              <a:t>FxF</a:t>
            </a:r>
            <a:r>
              <a:rPr lang="en-US" altLang="ko-KR" b="1" dirty="0">
                <a:solidFill>
                  <a:srgbClr val="FFC000"/>
                </a:solidFill>
              </a:rPr>
              <a:t> filter   </a:t>
            </a:r>
            <a:r>
              <a:rPr lang="en-US" altLang="ko-KR" b="1" dirty="0">
                <a:solidFill>
                  <a:srgbClr val="00B050"/>
                </a:solidFill>
              </a:rPr>
              <a:t>output 3x3  output size </a:t>
            </a:r>
            <a:r>
              <a:rPr lang="en-US" altLang="ko-KR" dirty="0"/>
              <a:t>= </a:t>
            </a:r>
            <a:r>
              <a:rPr lang="en-US" altLang="ko-KR" b="1" dirty="0">
                <a:solidFill>
                  <a:srgbClr val="27AAE1"/>
                </a:solidFill>
              </a:rPr>
              <a:t>input size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FFC000"/>
                </a:solidFill>
              </a:rPr>
              <a:t>filter size </a:t>
            </a:r>
            <a:r>
              <a:rPr lang="en-US" altLang="ko-KR" dirty="0"/>
              <a:t>+1</a:t>
            </a:r>
          </a:p>
          <a:p>
            <a:pPr lvl="1"/>
            <a:r>
              <a:rPr lang="en-US" altLang="ko-KR" dirty="0"/>
              <a:t>output size =  (N-F)/stride+1  stride 1 =&gt; (5-3)/1 +1 = 3 stride 2 =&gt; (5-3)/2+1 =2</a:t>
            </a:r>
          </a:p>
        </p:txBody>
      </p:sp>
      <p:graphicFrame>
        <p:nvGraphicFramePr>
          <p:cNvPr id="30" name="표 12">
            <a:extLst>
              <a:ext uri="{FF2B5EF4-FFF2-40B4-BE49-F238E27FC236}">
                <a16:creationId xmlns:a16="http://schemas.microsoft.com/office/drawing/2014/main" id="{0723448F-B2CA-4850-8ABA-A6F05D3B1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17621"/>
              </p:ext>
            </p:extLst>
          </p:nvPr>
        </p:nvGraphicFramePr>
        <p:xfrm>
          <a:off x="2133600" y="2841235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E0D5038-B0E7-4FD7-A37B-8AA2A3B48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35863"/>
              </p:ext>
            </p:extLst>
          </p:nvPr>
        </p:nvGraphicFramePr>
        <p:xfrm>
          <a:off x="49674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59D047E3-5917-4298-9055-4D845E5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5706"/>
              </p:ext>
            </p:extLst>
          </p:nvPr>
        </p:nvGraphicFramePr>
        <p:xfrm>
          <a:off x="3677553" y="2835904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F93C6F0-C44C-4683-A320-51171FACD205}"/>
              </a:ext>
            </a:extLst>
          </p:cNvPr>
          <p:cNvSpPr txBox="1"/>
          <p:nvPr/>
        </p:nvSpPr>
        <p:spPr>
          <a:xfrm rot="10800000">
            <a:off x="2971892" y="29885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BF6DB-FE1C-4E28-B448-FB866AE333C1}"/>
              </a:ext>
            </a:extLst>
          </p:cNvPr>
          <p:cNvSpPr txBox="1"/>
          <p:nvPr/>
        </p:nvSpPr>
        <p:spPr>
          <a:xfrm>
            <a:off x="1447800" y="297795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C8FFBB82-418F-4A83-B59D-7E2337A4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76998"/>
              </p:ext>
            </p:extLst>
          </p:nvPr>
        </p:nvGraphicFramePr>
        <p:xfrm>
          <a:off x="6761164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319B8B-DA2B-472B-8450-561CF903B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074488"/>
              </p:ext>
            </p:extLst>
          </p:nvPr>
        </p:nvGraphicFramePr>
        <p:xfrm>
          <a:off x="4787631" y="2534647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5D4F62B2-754B-4C3E-802D-422B06AE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49562"/>
              </p:ext>
            </p:extLst>
          </p:nvPr>
        </p:nvGraphicFramePr>
        <p:xfrm>
          <a:off x="8181525" y="2800600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6F4CC58D-1086-46AB-9F84-BEEC69D800A9}"/>
              </a:ext>
            </a:extLst>
          </p:cNvPr>
          <p:cNvSpPr txBox="1"/>
          <p:nvPr/>
        </p:nvSpPr>
        <p:spPr>
          <a:xfrm rot="10800000">
            <a:off x="7508345" y="2909770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642CF-2E39-49BC-8A96-B9D293398ABC}"/>
              </a:ext>
            </a:extLst>
          </p:cNvPr>
          <p:cNvSpPr txBox="1"/>
          <p:nvPr/>
        </p:nvSpPr>
        <p:spPr>
          <a:xfrm>
            <a:off x="6147988" y="2937317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5456483D-84DB-4717-BE9C-4E9279E86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69387"/>
              </p:ext>
            </p:extLst>
          </p:nvPr>
        </p:nvGraphicFramePr>
        <p:xfrm>
          <a:off x="2113438" y="4697217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E35607E-8416-406D-BF7E-CE98F3C07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46435"/>
              </p:ext>
            </p:extLst>
          </p:nvPr>
        </p:nvGraphicFramePr>
        <p:xfrm>
          <a:off x="158117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2" name="표 12">
            <a:extLst>
              <a:ext uri="{FF2B5EF4-FFF2-40B4-BE49-F238E27FC236}">
                <a16:creationId xmlns:a16="http://schemas.microsoft.com/office/drawing/2014/main" id="{C308098E-E8E8-47BC-82FA-69B3E3176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81088"/>
              </p:ext>
            </p:extLst>
          </p:nvPr>
        </p:nvGraphicFramePr>
        <p:xfrm>
          <a:off x="3672571" y="4694552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BDDA743-C1D2-4819-B3F1-6B70C90E4DBF}"/>
              </a:ext>
            </a:extLst>
          </p:cNvPr>
          <p:cNvSpPr txBox="1"/>
          <p:nvPr/>
        </p:nvSpPr>
        <p:spPr>
          <a:xfrm rot="10800000">
            <a:off x="2928507" y="4831268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54BE30-8393-4350-844F-04B6BF4C28C8}"/>
              </a:ext>
            </a:extLst>
          </p:cNvPr>
          <p:cNvSpPr txBox="1"/>
          <p:nvPr/>
        </p:nvSpPr>
        <p:spPr>
          <a:xfrm>
            <a:off x="1495069" y="4902292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45" name="표 12">
            <a:extLst>
              <a:ext uri="{FF2B5EF4-FFF2-40B4-BE49-F238E27FC236}">
                <a16:creationId xmlns:a16="http://schemas.microsoft.com/office/drawing/2014/main" id="{E8BAC5B0-D4D1-4165-AA11-491B2C35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13764"/>
              </p:ext>
            </p:extLst>
          </p:nvPr>
        </p:nvGraphicFramePr>
        <p:xfrm>
          <a:off x="6774509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08629EB-918B-4D9B-9E6F-D77FD89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42063"/>
              </p:ext>
            </p:extLst>
          </p:nvPr>
        </p:nvGraphicFramePr>
        <p:xfrm>
          <a:off x="4756849" y="4521801"/>
          <a:ext cx="1532940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graphicFrame>
        <p:nvGraphicFramePr>
          <p:cNvPr id="47" name="표 12">
            <a:extLst>
              <a:ext uri="{FF2B5EF4-FFF2-40B4-BE49-F238E27FC236}">
                <a16:creationId xmlns:a16="http://schemas.microsoft.com/office/drawing/2014/main" id="{4AE3A2A2-2598-461C-9B2D-5CED0131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97625"/>
              </p:ext>
            </p:extLst>
          </p:nvPr>
        </p:nvGraphicFramePr>
        <p:xfrm>
          <a:off x="8169584" y="4828389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17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DA7DB771-1BDF-496A-AFE7-B303C9DB6B73}"/>
              </a:ext>
            </a:extLst>
          </p:cNvPr>
          <p:cNvSpPr txBox="1"/>
          <p:nvPr/>
        </p:nvSpPr>
        <p:spPr>
          <a:xfrm rot="10800000">
            <a:off x="7532433" y="5005083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357E3-B433-4F32-9768-D00BCF82D0B4}"/>
              </a:ext>
            </a:extLst>
          </p:cNvPr>
          <p:cNvSpPr txBox="1"/>
          <p:nvPr/>
        </p:nvSpPr>
        <p:spPr>
          <a:xfrm>
            <a:off x="6098994" y="4965105"/>
            <a:ext cx="7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9195819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Zero padding</a:t>
            </a:r>
          </a:p>
          <a:p>
            <a:pPr lvl="1"/>
            <a:r>
              <a:rPr lang="en-US" altLang="ko-KR" dirty="0"/>
              <a:t>Input size : </a:t>
            </a:r>
            <a:r>
              <a:rPr lang="en-US" altLang="ko-KR" dirty="0" err="1"/>
              <a:t>WxH</a:t>
            </a:r>
            <a:r>
              <a:rPr lang="en-US" altLang="ko-KR" dirty="0"/>
              <a:t>, Number of filters : K, Filter size : F, Stride size: S, Zero padding : P</a:t>
            </a:r>
          </a:p>
          <a:p>
            <a:pPr lvl="1"/>
            <a:r>
              <a:rPr lang="en-US" altLang="ko-KR" dirty="0"/>
              <a:t>Input data: </a:t>
            </a:r>
            <a:r>
              <a:rPr lang="ko-KR" altLang="en-US" dirty="0"/>
              <a:t>𝑊</a:t>
            </a:r>
            <a:r>
              <a:rPr lang="en-US" altLang="ko-KR" dirty="0"/>
              <a:t>_1  × </a:t>
            </a:r>
            <a:r>
              <a:rPr lang="ko-KR" altLang="en-US" dirty="0"/>
              <a:t>𝐻</a:t>
            </a:r>
            <a:r>
              <a:rPr lang="en-US" altLang="ko-KR" dirty="0"/>
              <a:t>_1×</a:t>
            </a:r>
            <a:r>
              <a:rPr lang="ko-KR" altLang="en-US" dirty="0"/>
              <a:t>𝐷</a:t>
            </a:r>
            <a:r>
              <a:rPr lang="en-US" altLang="ko-KR" dirty="0"/>
              <a:t>_1  </a:t>
            </a:r>
            <a:r>
              <a:rPr lang="ko-KR" altLang="en-US" dirty="0"/>
              <a:t>𝑊</a:t>
            </a:r>
            <a:r>
              <a:rPr lang="en-US" altLang="ko-KR" dirty="0"/>
              <a:t>_2=(</a:t>
            </a:r>
            <a:r>
              <a:rPr lang="ko-KR" altLang="en-US" dirty="0"/>
              <a:t>𝑊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𝐻</a:t>
            </a:r>
            <a:r>
              <a:rPr lang="en-US" altLang="ko-KR" dirty="0"/>
              <a:t>_2=(</a:t>
            </a:r>
            <a:r>
              <a:rPr lang="ko-KR" altLang="en-US" dirty="0"/>
              <a:t>𝐻</a:t>
            </a:r>
            <a:r>
              <a:rPr lang="en-US" altLang="ko-KR" dirty="0"/>
              <a:t>_1−</a:t>
            </a:r>
            <a:r>
              <a:rPr lang="ko-KR" altLang="en-US" dirty="0"/>
              <a:t>𝐹</a:t>
            </a:r>
            <a:r>
              <a:rPr lang="en-US" altLang="ko-KR" dirty="0"/>
              <a:t>+2</a:t>
            </a:r>
            <a:r>
              <a:rPr lang="ko-KR" altLang="en-US" dirty="0"/>
              <a:t>𝑃</a:t>
            </a:r>
            <a:r>
              <a:rPr lang="en-US" altLang="ko-KR" dirty="0"/>
              <a:t>)/</a:t>
            </a:r>
            <a:r>
              <a:rPr lang="ko-KR" altLang="en-US" dirty="0"/>
              <a:t>𝑆</a:t>
            </a:r>
            <a:r>
              <a:rPr lang="en-US" altLang="ko-KR" dirty="0"/>
              <a:t>+1, </a:t>
            </a:r>
            <a:r>
              <a:rPr lang="ko-KR" altLang="en-US" dirty="0"/>
              <a:t>𝐷</a:t>
            </a:r>
            <a:r>
              <a:rPr lang="en-US" altLang="ko-KR" dirty="0"/>
              <a:t>_2=</a:t>
            </a:r>
            <a:r>
              <a:rPr lang="ko-KR" altLang="en-US" dirty="0"/>
              <a:t>𝐾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pooling</a:t>
            </a:r>
          </a:p>
        </p:txBody>
      </p:sp>
      <p:graphicFrame>
        <p:nvGraphicFramePr>
          <p:cNvPr id="24" name="표 12">
            <a:extLst>
              <a:ext uri="{FF2B5EF4-FFF2-40B4-BE49-F238E27FC236}">
                <a16:creationId xmlns:a16="http://schemas.microsoft.com/office/drawing/2014/main" id="{8BEA1489-BDE5-4416-A9A1-9314781B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6080"/>
              </p:ext>
            </p:extLst>
          </p:nvPr>
        </p:nvGraphicFramePr>
        <p:xfrm>
          <a:off x="4004305" y="2961801"/>
          <a:ext cx="919764" cy="91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8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0658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FFC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9F0B32D-9FC0-44B5-B61D-98237D79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66"/>
              </p:ext>
            </p:extLst>
          </p:nvPr>
        </p:nvGraphicFramePr>
        <p:xfrm>
          <a:off x="1266413" y="2568555"/>
          <a:ext cx="2016856" cy="214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540">
                  <a:extLst>
                    <a:ext uri="{9D8B030D-6E8A-4147-A177-3AD203B41FA5}">
                      <a16:colId xmlns:a16="http://schemas.microsoft.com/office/drawing/2014/main" val="193514036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288540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  <a:gridCol w="285616">
                  <a:extLst>
                    <a:ext uri="{9D8B030D-6E8A-4147-A177-3AD203B41FA5}">
                      <a16:colId xmlns:a16="http://schemas.microsoft.com/office/drawing/2014/main" val="3494856204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357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27AA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46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E609886-ED6B-4FEF-A64E-9702A7456F08}"/>
              </a:ext>
            </a:extLst>
          </p:cNvPr>
          <p:cNvSpPr txBox="1"/>
          <p:nvPr/>
        </p:nvSpPr>
        <p:spPr>
          <a:xfrm rot="10800000">
            <a:off x="4924069" y="2914962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6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615B24-0CB8-467A-B399-2CE200F55C5A}"/>
              </a:ext>
            </a:extLst>
          </p:cNvPr>
          <p:cNvSpPr txBox="1"/>
          <p:nvPr/>
        </p:nvSpPr>
        <p:spPr>
          <a:xfrm>
            <a:off x="3213374" y="2883074"/>
            <a:ext cx="79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55D1D05-E24B-455F-893E-E69F6E85C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28108"/>
              </p:ext>
            </p:extLst>
          </p:nvPr>
        </p:nvGraphicFramePr>
        <p:xfrm>
          <a:off x="5715000" y="2785819"/>
          <a:ext cx="1957186" cy="153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28">
                  <a:extLst>
                    <a:ext uri="{9D8B030D-6E8A-4147-A177-3AD203B41FA5}">
                      <a16:colId xmlns:a16="http://schemas.microsoft.com/office/drawing/2014/main" val="1069108197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1640105282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4280589711"/>
                    </a:ext>
                  </a:extLst>
                </a:gridCol>
                <a:gridCol w="391728">
                  <a:extLst>
                    <a:ext uri="{9D8B030D-6E8A-4147-A177-3AD203B41FA5}">
                      <a16:colId xmlns:a16="http://schemas.microsoft.com/office/drawing/2014/main" val="888195721"/>
                    </a:ext>
                  </a:extLst>
                </a:gridCol>
                <a:gridCol w="390274">
                  <a:extLst>
                    <a:ext uri="{9D8B030D-6E8A-4147-A177-3AD203B41FA5}">
                      <a16:colId xmlns:a16="http://schemas.microsoft.com/office/drawing/2014/main" val="854853252"/>
                    </a:ext>
                  </a:extLst>
                </a:gridCol>
              </a:tblGrid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solidFill>
                      <a:srgbClr val="66D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28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8291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468229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6469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26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29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28800"/>
                  </a:ext>
                </a:extLst>
              </a:tr>
              <a:tr h="30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3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895" marR="64895" marT="32447" marB="3244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6439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185340F-720A-47ED-9011-8DEE9C5C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08" y="4793398"/>
            <a:ext cx="3651491" cy="20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372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</p:spPr>
            <p:txBody>
              <a:bodyPr/>
              <a:lstStyle/>
              <a:p>
                <a:r>
                  <a:rPr lang="ko-KR" altLang="en-US" dirty="0"/>
                  <a:t>인터넷과 스마트폰의 엄청난 보급률로 인한 초 연결 시대로 수십억 명의 사람들이 계속해서 웹에 연결하면서 엄청난 데이터가 발생되고 축적됨</a:t>
                </a:r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차 산업 혁명은 인공지능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빅데이터 등 디지털 기술로 촉발되는 </a:t>
                </a:r>
                <a:r>
                  <a:rPr lang="ko-KR" altLang="en-US" dirty="0" err="1"/>
                  <a:t>초연결</a:t>
                </a:r>
                <a:r>
                  <a:rPr lang="ko-KR" altLang="en-US" dirty="0"/>
                  <a:t> 기반의 지능화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dirty="0"/>
                          <m:t>혁명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305800" cy="5105400"/>
              </a:xfrm>
              <a:blipFill>
                <a:blip r:embed="rId3"/>
                <a:stretch>
                  <a:fillRect l="-441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Picture 20" descr="Internet Use by Device January 2019 DataReportal">
            <a:extLst>
              <a:ext uri="{FF2B5EF4-FFF2-40B4-BE49-F238E27FC236}">
                <a16:creationId xmlns:a16="http://schemas.microsoft.com/office/drawing/2014/main" id="{81E4B426-B7B2-48D2-BC90-4E28B306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74" y="3358148"/>
            <a:ext cx="4614926" cy="25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4TH REVOLUTIONN">
            <a:extLst>
              <a:ext uri="{FF2B5EF4-FFF2-40B4-BE49-F238E27FC236}">
                <a16:creationId xmlns:a16="http://schemas.microsoft.com/office/drawing/2014/main" id="{075BCC0D-09F5-42C2-9182-812EE44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37138"/>
            <a:ext cx="3640074" cy="34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218A43-8FC2-495C-8DFF-BD8102A59154}"/>
              </a:ext>
            </a:extLst>
          </p:cNvPr>
          <p:cNvSpPr txBox="1"/>
          <p:nvPr/>
        </p:nvSpPr>
        <p:spPr>
          <a:xfrm>
            <a:off x="685800" y="6457890"/>
            <a:ext cx="459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altLang="ko-KR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000" dirty="0">
                <a:solidFill>
                  <a:srgbClr val="E3193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https://www.4th-ir.go.kr/4ir/list</a:t>
            </a:r>
            <a:endParaRPr lang="en-US" altLang="ko-KR" sz="1000" dirty="0"/>
          </a:p>
          <a:p>
            <a:r>
              <a:rPr lang="en-US" altLang="ko-KR" sz="1000" dirty="0"/>
              <a:t>https://nadiahanin.wordpress.com/the-fourth-industrial-revolution/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4477271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pic>
        <p:nvPicPr>
          <p:cNvPr id="5" name="How the Biggest Tech Companies Have Changed in Size Over 23 Years">
            <a:hlinkClick r:id="" action="ppaction://media"/>
            <a:extLst>
              <a:ext uri="{FF2B5EF4-FFF2-40B4-BE49-F238E27FC236}">
                <a16:creationId xmlns:a16="http://schemas.microsoft.com/office/drawing/2014/main" id="{386F9135-1059-4FA7-B700-8FE6AFFB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0300" y="3263462"/>
            <a:ext cx="4343400" cy="3594538"/>
          </a:xfrm>
          <a:prstGeom prst="rect">
            <a:avLst/>
          </a:prstGeom>
        </p:spPr>
      </p:pic>
      <p:pic>
        <p:nvPicPr>
          <p:cNvPr id="6" name="Picture 12" descr="빵? 퐝? 팡? FAANG 주식에 대하여 알아봅시다.">
            <a:extLst>
              <a:ext uri="{FF2B5EF4-FFF2-40B4-BE49-F238E27FC236}">
                <a16:creationId xmlns:a16="http://schemas.microsoft.com/office/drawing/2014/main" id="{37A50231-CD46-421C-A58A-BD9FB490D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0" b="24558"/>
          <a:stretch/>
        </p:blipFill>
        <p:spPr bwMode="auto">
          <a:xfrm>
            <a:off x="6052046" y="2752598"/>
            <a:ext cx="2723654" cy="7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3A7C74-DE3C-4131-9A35-CE37495E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분산형 데이터의 증가가 생성한 새로운 요구</a:t>
            </a:r>
            <a:endParaRPr lang="en-US" altLang="ko-KR" dirty="0"/>
          </a:p>
          <a:p>
            <a:pPr lvl="1"/>
            <a:r>
              <a:rPr lang="ko-KR" altLang="en-US" dirty="0"/>
              <a:t>개인 맞춤형 서비스</a:t>
            </a:r>
            <a:endParaRPr lang="en-US" altLang="ko-KR" dirty="0"/>
          </a:p>
          <a:p>
            <a:pPr lvl="1"/>
            <a:r>
              <a:rPr lang="ko-KR" altLang="en-US" dirty="0"/>
              <a:t>데이터 통합</a:t>
            </a:r>
            <a:r>
              <a:rPr lang="en-US" altLang="ko-KR" dirty="0"/>
              <a:t>, </a:t>
            </a:r>
            <a:r>
              <a:rPr lang="ko-KR" altLang="en-US" dirty="0"/>
              <a:t>공유로 새로운 비즈니스 기회와 통찰력을 발견하는 것</a:t>
            </a:r>
            <a:endParaRPr lang="en-US" altLang="ko-KR" dirty="0"/>
          </a:p>
          <a:p>
            <a:r>
              <a:rPr lang="ko-KR" altLang="en-US" dirty="0"/>
              <a:t>데이터 통합에서 발생하는 다양한 문제</a:t>
            </a:r>
            <a:endParaRPr lang="en-US" altLang="ko-KR" dirty="0"/>
          </a:p>
          <a:p>
            <a:pPr lvl="1"/>
            <a:r>
              <a:rPr lang="en-US" altLang="ko-KR" dirty="0"/>
              <a:t>Centralized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이해관계</a:t>
            </a:r>
            <a:r>
              <a:rPr lang="en-US" altLang="ko-KR" dirty="0"/>
              <a:t>, </a:t>
            </a:r>
            <a:r>
              <a:rPr lang="ko-KR" altLang="en-US" dirty="0"/>
              <a:t>효율성</a:t>
            </a:r>
            <a:r>
              <a:rPr lang="en-US" altLang="ko-KR" dirty="0"/>
              <a:t>, </a:t>
            </a:r>
            <a:r>
              <a:rPr lang="ko-KR" altLang="en-US" dirty="0"/>
              <a:t>분석시간</a:t>
            </a:r>
            <a:r>
              <a:rPr lang="en-US" altLang="ko-KR" dirty="0"/>
              <a:t>, </a:t>
            </a:r>
            <a:r>
              <a:rPr lang="ko-KR" altLang="en-US" dirty="0"/>
              <a:t>비용 등 많은 제약 발생</a:t>
            </a:r>
            <a:endParaRPr lang="en-US" altLang="ko-KR" dirty="0"/>
          </a:p>
          <a:p>
            <a:r>
              <a:rPr lang="en-US" altLang="ko-KR" dirty="0"/>
              <a:t>Market cap</a:t>
            </a:r>
            <a:r>
              <a:rPr lang="ko-KR" altLang="en-US" dirty="0"/>
              <a:t>으로 살펴보는 산업 변화</a:t>
            </a:r>
          </a:p>
        </p:txBody>
      </p:sp>
    </p:spTree>
    <p:extLst>
      <p:ext uri="{BB962C8B-B14F-4D97-AF65-F5344CB8AC3E}">
        <p14:creationId xmlns:p14="http://schemas.microsoft.com/office/powerpoint/2010/main" val="236631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368504" cy="1789933"/>
            <a:chOff x="1320992" y="1981513"/>
            <a:chExt cx="6382746" cy="17899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099678" y="2166178"/>
              <a:ext cx="2475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딥러닝과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 신경망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630470" y="2166178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연합학습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099678" y="3125114"/>
              <a:ext cx="1611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활 용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630470" y="3125114"/>
              <a:ext cx="207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 학습 구축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웹에 데이터가 돌아다니면서 개인정보 유출 사건들이 발생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2017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의료기록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신용카드 혹은 금융 데이터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개인정보가 하루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 개 꼴로 유출됐으며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초단위로 환산하면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초당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122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개 수준</a:t>
            </a:r>
            <a:endParaRPr lang="en-US" altLang="ko-KR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의료기록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신용카드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금융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개인정보의 유출사건에서 많은 사람들이 피해를 보면서 정보보호에 대한 제도적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기술적 개선 필요성 증대</a:t>
            </a:r>
            <a:endParaRPr lang="en-US" altLang="ko-KR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이에 따라</a:t>
            </a:r>
            <a:r>
              <a:rPr lang="en-US" altLang="ko-KR" dirty="0">
                <a:solidFill>
                  <a:srgbClr val="222222"/>
                </a:solidFill>
                <a:latin typeface="Roboto" panose="02000000000000000000" pitchFamily="2" charset="0"/>
              </a:rPr>
              <a:t>,</a:t>
            </a:r>
            <a:r>
              <a:rPr lang="ko-KR" altLang="en-US" dirty="0">
                <a:solidFill>
                  <a:srgbClr val="222222"/>
                </a:solidFill>
                <a:latin typeface="Roboto" panose="02000000000000000000" pitchFamily="2" charset="0"/>
              </a:rPr>
              <a:t> 다양한 기술 연구 및 법률 및 제도가 수립됨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B97837-6ACB-4989-AD49-BB7E05CD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7276"/>
            <a:ext cx="6429020" cy="3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1C341-043B-43D9-9820-960178BA4309}"/>
              </a:ext>
            </a:extLst>
          </p:cNvPr>
          <p:cNvSpPr txBox="1"/>
          <p:nvPr/>
        </p:nvSpPr>
        <p:spPr>
          <a:xfrm>
            <a:off x="609600" y="6637179"/>
            <a:ext cx="4724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http://www.datanet.co.kr/news/articleView.html?idxno=115123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7608033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36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유럽의 일반 정보보호법</a:t>
            </a:r>
            <a:r>
              <a:rPr lang="en-US" altLang="ko-KR" dirty="0"/>
              <a:t>(GDPR)</a:t>
            </a:r>
            <a:r>
              <a:rPr lang="ko-KR" altLang="en-US" dirty="0"/>
              <a:t>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발효</a:t>
            </a:r>
            <a:r>
              <a:rPr lang="en-US" altLang="ko-KR" dirty="0"/>
              <a:t>, </a:t>
            </a:r>
            <a:r>
              <a:rPr lang="ko-KR" altLang="en-US" dirty="0"/>
              <a:t>한국 개인정보보호</a:t>
            </a:r>
            <a:r>
              <a:rPr lang="en-US" altLang="ko-KR" dirty="0"/>
              <a:t>, </a:t>
            </a:r>
            <a:r>
              <a:rPr lang="ko-KR" altLang="en-US" dirty="0"/>
              <a:t>정보통신망법 등</a:t>
            </a:r>
            <a:endParaRPr lang="en-US" altLang="ko-KR" dirty="0"/>
          </a:p>
          <a:p>
            <a:r>
              <a:rPr lang="ko-KR" altLang="en-US" dirty="0"/>
              <a:t>데이터 기반 산업군에서 데이터의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관리하는 기존 방식 수정 필요</a:t>
            </a:r>
            <a:endParaRPr lang="en-US" altLang="ko-KR" dirty="0"/>
          </a:p>
          <a:p>
            <a:r>
              <a:rPr lang="en-US" altLang="ko-KR" dirty="0"/>
              <a:t>de-identification</a:t>
            </a:r>
            <a:r>
              <a:rPr lang="ko-KR" altLang="en-US" dirty="0"/>
              <a:t>은 데이터에 포함된 개인정보를 </a:t>
            </a:r>
            <a:r>
              <a:rPr lang="ko-KR" altLang="en-US" dirty="0" err="1"/>
              <a:t>비식별화하는</a:t>
            </a:r>
            <a:r>
              <a:rPr lang="ko-KR" altLang="en-US" dirty="0"/>
              <a:t> 방법으로 기존에 많이 사용되었음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이러한 정보보호법은 민감한 개인정보의 유출 및 공유를 어렵게 하는 제약으로 작용함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b="1" dirty="0"/>
              <a:t>데이터 공유 및 집계를 하지 않는 인공지능 모델의 학습 방법론인</a:t>
            </a:r>
            <a:r>
              <a:rPr lang="ko-KR" altLang="en-US" dirty="0"/>
              <a:t> </a:t>
            </a:r>
            <a:r>
              <a:rPr lang="ko-KR" altLang="en-US" b="1" dirty="0"/>
              <a:t>연합 학습</a:t>
            </a:r>
            <a:r>
              <a:rPr lang="ko-KR" altLang="en-US" dirty="0"/>
              <a:t>이 등장하게 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B8B8-107B-4BA9-9492-BB147A17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52" y="3981271"/>
            <a:ext cx="4434856" cy="23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perfy-blog">
            <a:extLst>
              <a:ext uri="{FF2B5EF4-FFF2-40B4-BE49-F238E27FC236}">
                <a16:creationId xmlns:a16="http://schemas.microsoft.com/office/drawing/2014/main" id="{7AFED823-00A8-4B97-952C-92555E20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5342"/>
            <a:ext cx="3144528" cy="26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1CB5-4DA5-4093-900E-21202CEA0A3A}"/>
              </a:ext>
            </a:extLst>
          </p:cNvPr>
          <p:cNvSpPr txBox="1"/>
          <p:nvPr/>
        </p:nvSpPr>
        <p:spPr>
          <a:xfrm>
            <a:off x="609600" y="6489700"/>
            <a:ext cx="4594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https://resources.experfy.com/iot/internet-of-everything-the-iot-market-is-projected-to-expand-12x-from-2017-2023/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8264654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빅 데이터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46AADD-92C3-4F07-BE28-AB5A2CB83293}"/>
              </a:ext>
            </a:extLst>
          </p:cNvPr>
          <p:cNvGrpSpPr/>
          <p:nvPr/>
        </p:nvGrpSpPr>
        <p:grpSpPr>
          <a:xfrm>
            <a:off x="2743200" y="2665211"/>
            <a:ext cx="3657600" cy="915155"/>
            <a:chOff x="2306584" y="2666245"/>
            <a:chExt cx="3657600" cy="915155"/>
          </a:xfrm>
        </p:grpSpPr>
        <p:pic>
          <p:nvPicPr>
            <p:cNvPr id="1024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77AC12-2AC5-42D5-B8AF-C46CA639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A72CAB5F-4573-4669-A9DE-EC4380410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26BDCE5-27B7-4898-9F21-DD94758A4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319BF50A-F8E0-4BD7-B5CC-EA509DF9D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DAB7B7-F18C-4B53-9096-1C280AB377A3}"/>
              </a:ext>
            </a:extLst>
          </p:cNvPr>
          <p:cNvSpPr txBox="1"/>
          <p:nvPr/>
        </p:nvSpPr>
        <p:spPr>
          <a:xfrm>
            <a:off x="782782" y="269497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100M device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C7D6EA-3A5E-4F6B-82CC-4139E76F2552}"/>
              </a:ext>
            </a:extLst>
          </p:cNvPr>
          <p:cNvGrpSpPr/>
          <p:nvPr/>
        </p:nvGrpSpPr>
        <p:grpSpPr>
          <a:xfrm>
            <a:off x="2437570" y="4203808"/>
            <a:ext cx="4235534" cy="1107585"/>
            <a:chOff x="2438400" y="4862609"/>
            <a:chExt cx="4235534" cy="1107585"/>
          </a:xfrm>
        </p:grpSpPr>
        <p:pic>
          <p:nvPicPr>
            <p:cNvPr id="10242" name="Picture 2" descr="구글의 새 로고와 아이콘">
              <a:extLst>
                <a:ext uri="{FF2B5EF4-FFF2-40B4-BE49-F238E27FC236}">
                  <a16:creationId xmlns:a16="http://schemas.microsoft.com/office/drawing/2014/main" id="{B565298A-ADC0-4920-8136-5539897ED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875" y="4862609"/>
              <a:ext cx="2246168" cy="109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6668E72A-9BC7-4D29-8F3D-A31EBB6C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525" y="4910420"/>
              <a:ext cx="720000" cy="7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2D44C-17DC-4371-93C2-9D9EDDBD54DA}"/>
                </a:ext>
              </a:extLst>
            </p:cNvPr>
            <p:cNvSpPr txBox="1"/>
            <p:nvPr/>
          </p:nvSpPr>
          <p:spPr>
            <a:xfrm>
              <a:off x="5323116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데이터 과학자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B9249EEE-5151-4030-A3E4-3A33E53C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53809" y="491042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473F98-AACF-4DDE-8086-C1D614D5D1CA}"/>
                </a:ext>
              </a:extLst>
            </p:cNvPr>
            <p:cNvSpPr txBox="1"/>
            <p:nvPr/>
          </p:nvSpPr>
          <p:spPr>
            <a:xfrm>
              <a:off x="2438400" y="5662417"/>
              <a:ext cx="1350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100M device</a:t>
              </a:r>
              <a:endParaRPr lang="ko-KR" altLang="en-US" sz="1400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A7AA6F6-E75C-4E36-BF31-37AD4DFB4417}"/>
              </a:ext>
            </a:extLst>
          </p:cNvPr>
          <p:cNvSpPr/>
          <p:nvPr/>
        </p:nvSpPr>
        <p:spPr>
          <a:xfrm>
            <a:off x="838200" y="3767201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1. Data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size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B7E169-0828-4A10-BC7B-44961F6D5C09}"/>
              </a:ext>
            </a:extLst>
          </p:cNvPr>
          <p:cNvSpPr/>
          <p:nvPr/>
        </p:nvSpPr>
        <p:spPr>
          <a:xfrm>
            <a:off x="837370" y="4381752"/>
            <a:ext cx="1600200" cy="436607"/>
          </a:xfrm>
          <a:prstGeom prst="roundRect">
            <a:avLst>
              <a:gd name="adj" fmla="val 6694"/>
            </a:avLst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2. Privacy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E46ADF7-D1D1-45EA-B6B3-F539BC6879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6253" y="5298990"/>
            <a:ext cx="720000" cy="7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3833CE-F9B3-4308-BF40-694457E21848}"/>
              </a:ext>
            </a:extLst>
          </p:cNvPr>
          <p:cNvSpPr txBox="1"/>
          <p:nvPr/>
        </p:nvSpPr>
        <p:spPr>
          <a:xfrm>
            <a:off x="3896591" y="5984437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Big Storage</a:t>
            </a:r>
            <a:endParaRPr lang="ko-KR" altLang="en-US" sz="1400" dirty="0"/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33C0F82-6C76-4CD6-902B-220E7067C3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1894" y="5286916"/>
            <a:ext cx="720000" cy="72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7DC7953B-B4FB-4ABC-8476-1AA61B21DD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286" y="5292953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CBA6C1-C2C3-481A-95AF-C6A5EED8E657}"/>
              </a:ext>
            </a:extLst>
          </p:cNvPr>
          <p:cNvCxnSpPr>
            <a:cxnSpLocks/>
            <a:stCxn id="10244" idx="2"/>
          </p:cNvCxnSpPr>
          <p:nvPr/>
        </p:nvCxnSpPr>
        <p:spPr>
          <a:xfrm>
            <a:off x="3200400" y="3580366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5B2A53F-80CE-48E1-B027-38BB0764556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48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DE3F9E-789D-49F8-BD52-FCB2763D3DD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572000" y="3580366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F35719E-8E70-41D1-A3F8-2C35FF4EE5F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2000" y="3579611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0199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비식별화</a:t>
            </a:r>
            <a:r>
              <a:rPr lang="en-US" altLang="ko-KR" dirty="0"/>
              <a:t>(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어떤 어플리케이션에서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CCDB813-DF42-4416-AFE7-503C46767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03241"/>
              </p:ext>
            </p:extLst>
          </p:nvPr>
        </p:nvGraphicFramePr>
        <p:xfrm>
          <a:off x="655636" y="2743200"/>
          <a:ext cx="3824924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 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질병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전립선염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72EDDD09-82D8-41E9-800E-3F59329C5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88793"/>
              </p:ext>
            </p:extLst>
          </p:nvPr>
        </p:nvGraphicFramePr>
        <p:xfrm>
          <a:off x="655636" y="4546600"/>
          <a:ext cx="3803153" cy="1727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2999966405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116117634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5542822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227676363"/>
                    </a:ext>
                  </a:extLst>
                </a:gridCol>
                <a:gridCol w="868181">
                  <a:extLst>
                    <a:ext uri="{9D8B030D-6E8A-4147-A177-3AD203B41FA5}">
                      <a16:colId xmlns:a16="http://schemas.microsoft.com/office/drawing/2014/main" val="16253707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구분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>
                          <a:effectLst/>
                        </a:rPr>
                        <a:t>이름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지역코드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연령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</a:rPr>
                        <a:t>성별</a:t>
                      </a:r>
                    </a:p>
                  </a:txBody>
                  <a:tcPr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065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김민준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28</a:t>
                      </a:r>
                      <a:endParaRPr lang="ko-KR" altLang="en-US" sz="1400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073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박지훈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91637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이지민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279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>
                          <a:effectLst/>
                        </a:rPr>
                        <a:t>최현우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13053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effectLst/>
                        </a:rPr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9533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https://itwiki.kr/w/K-%EC%9D%B5%EB%AA%85%EC%84%B1</a:t>
            </a:r>
            <a:endParaRPr lang="en-US" altLang="ko-KR" sz="1000" dirty="0"/>
          </a:p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8434" name="Picture 2" descr="링키지 공격">
            <a:extLst>
              <a:ext uri="{FF2B5EF4-FFF2-40B4-BE49-F238E27FC236}">
                <a16:creationId xmlns:a16="http://schemas.microsoft.com/office/drawing/2014/main" id="{A0FDBC72-01B3-4BF9-A40A-5E21B8BE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3" y="1447800"/>
            <a:ext cx="3657600" cy="26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692F52D-AD6F-48DB-8235-69DE8CEE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6018"/>
              </p:ext>
            </p:extLst>
          </p:nvPr>
        </p:nvGraphicFramePr>
        <p:xfrm>
          <a:off x="4737463" y="4540884"/>
          <a:ext cx="4267200" cy="1592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2458950849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310987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effectLst/>
                        </a:rPr>
                        <a:t>유사 식별자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</a:rPr>
                        <a:t>미국인구 중 식별된 비율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(248 million)</a:t>
                      </a:r>
                      <a:endParaRPr lang="en-US" sz="12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9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5-digit ZIP,</a:t>
                      </a:r>
                      <a:r>
                        <a:rPr lang="en-US" sz="1200" dirty="0">
                          <a:effectLst/>
                        </a:rPr>
                        <a:t> 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87%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6665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>
                          <a:effectLst/>
                        </a:rPr>
                        <a:t>place</a:t>
                      </a:r>
                      <a:r>
                        <a:rPr lang="en-US" sz="120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53%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67522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u="sng" dirty="0">
                          <a:effectLst/>
                        </a:rPr>
                        <a:t>country</a:t>
                      </a:r>
                      <a:r>
                        <a:rPr lang="en-US" sz="1200" dirty="0">
                          <a:effectLst/>
                        </a:rPr>
                        <a:t>, gender, date of birth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18%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1351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2524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</a:t>
            </a:r>
            <a:r>
              <a:rPr lang="en-US" altLang="ko-KR" sz="28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등장배경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문제 상황</a:t>
            </a:r>
            <a:endParaRPr lang="en-US" altLang="ko-KR" dirty="0"/>
          </a:p>
          <a:p>
            <a:pPr lvl="1"/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연결 공격</a:t>
            </a:r>
            <a:r>
              <a:rPr lang="en-US" altLang="ko-KR" dirty="0"/>
              <a:t>(Linkage attack)</a:t>
            </a:r>
          </a:p>
          <a:p>
            <a:pPr lvl="1"/>
            <a:r>
              <a:rPr lang="ko-KR" altLang="en-US" dirty="0"/>
              <a:t>이런 예제들은 익명화가 데이터의 보안성을 </a:t>
            </a:r>
            <a:endParaRPr lang="en-US" altLang="ko-KR" dirty="0"/>
          </a:p>
          <a:p>
            <a:pPr marL="347663" lvl="1" indent="0">
              <a:buNone/>
            </a:pPr>
            <a:r>
              <a:rPr lang="ko-KR" altLang="en-US" dirty="0" err="1"/>
              <a:t>높여주지않는</a:t>
            </a:r>
            <a:r>
              <a:rPr lang="ko-KR" altLang="en-US" dirty="0"/>
              <a:t> 다는 것을 증명하였음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C5C583-98DB-4ADE-8365-E55CE376A538}"/>
              </a:ext>
            </a:extLst>
          </p:cNvPr>
          <p:cNvSpPr txBox="1"/>
          <p:nvPr/>
        </p:nvSpPr>
        <p:spPr>
          <a:xfrm>
            <a:off x="655636" y="6457890"/>
            <a:ext cx="58344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https://www.syntho.ai/5-examples-why-removing-names-fails-as-anonymization/</a:t>
            </a:r>
            <a:endParaRPr lang="ko-KR" altLang="en-US" sz="1000" dirty="0"/>
          </a:p>
        </p:txBody>
      </p:sp>
      <p:pic>
        <p:nvPicPr>
          <p:cNvPr id="19458" name="Picture 2" descr="넷플릭스 무임승차 논란 완벽 정리">
            <a:extLst>
              <a:ext uri="{FF2B5EF4-FFF2-40B4-BE49-F238E27FC236}">
                <a16:creationId xmlns:a16="http://schemas.microsoft.com/office/drawing/2014/main" id="{FE7C5F45-86FE-4A07-84D4-EC1E16F1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6889"/>
            <a:ext cx="1219200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tflix 추천 : 별 5 개를 넘어서 (1 부)">
            <a:extLst>
              <a:ext uri="{FF2B5EF4-FFF2-40B4-BE49-F238E27FC236}">
                <a16:creationId xmlns:a16="http://schemas.microsoft.com/office/drawing/2014/main" id="{97FFA07E-7C76-4C38-8CB3-23EE36C1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92" y="1301243"/>
            <a:ext cx="3230908" cy="20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9D2E473-C9F5-491E-8B7C-8B0D2C0D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13108"/>
              </p:ext>
            </p:extLst>
          </p:nvPr>
        </p:nvGraphicFramePr>
        <p:xfrm>
          <a:off x="400049" y="2947489"/>
          <a:ext cx="4705351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2038">
                  <a:extLst>
                    <a:ext uri="{9D8B030D-6E8A-4147-A177-3AD203B41FA5}">
                      <a16:colId xmlns:a16="http://schemas.microsoft.com/office/drawing/2014/main" val="7798223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471520357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61337895"/>
                    </a:ext>
                  </a:extLst>
                </a:gridCol>
                <a:gridCol w="531813">
                  <a:extLst>
                    <a:ext uri="{9D8B030D-6E8A-4147-A177-3AD203B41FA5}">
                      <a16:colId xmlns:a16="http://schemas.microsoft.com/office/drawing/2014/main" val="41407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</a:rPr>
                        <a:t>UserID</a:t>
                      </a:r>
                      <a:endParaRPr 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>
                          <a:effectLst/>
                        </a:rPr>
                        <a:t>영화</a:t>
                      </a:r>
                      <a:endParaRPr lang="ko-KR" altLang="en-US" sz="140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평가일</a:t>
                      </a: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effectLst/>
                        </a:rPr>
                        <a:t>등급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rgbClr val="185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5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123456789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미션 </a:t>
                      </a:r>
                      <a:r>
                        <a:rPr lang="ko-KR" altLang="en-US" sz="1400" dirty="0" err="1">
                          <a:effectLst/>
                        </a:rPr>
                        <a:t>임파서블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</a:rPr>
                        <a:t>2008 </a:t>
                      </a:r>
                      <a:r>
                        <a:rPr lang="ko-KR" altLang="en-US" sz="1400">
                          <a:effectLst/>
                        </a:rPr>
                        <a:t>년 </a:t>
                      </a:r>
                      <a:r>
                        <a:rPr lang="en-US" altLang="ko-KR" sz="1400">
                          <a:effectLst/>
                        </a:rPr>
                        <a:t>10 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12 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4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91408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5211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기계 학습 </a:t>
            </a:r>
            <a:r>
              <a:rPr lang="en-US" altLang="ko-KR" sz="2000" dirty="0"/>
              <a:t>– </a:t>
            </a:r>
            <a:r>
              <a:rPr lang="ko-KR" altLang="en-US" sz="2000" dirty="0"/>
              <a:t>기존 학습법과 차이</a:t>
            </a:r>
            <a:r>
              <a:rPr lang="en-US" altLang="ko-KR" sz="2000" dirty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기계학습은 인공지능의 하위 분야로 데이터에서 패턴과 특징을 찾아 내기위해 학습된 알고리즘을 말함 </a:t>
            </a:r>
            <a:r>
              <a:rPr lang="en-US" altLang="ko-KR" dirty="0"/>
              <a:t>(</a:t>
            </a:r>
            <a:r>
              <a:rPr lang="ko-KR" altLang="en-US" dirty="0"/>
              <a:t>새로운 데이터에 대한 의사결정과 예측을 수행할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 기계학습에서 데이터는 수집되고 선별되어 하나</a:t>
            </a:r>
            <a:r>
              <a:rPr lang="en-US" altLang="ko-KR" dirty="0"/>
              <a:t>(</a:t>
            </a:r>
            <a:r>
              <a:rPr lang="ko-KR" altLang="en-US" dirty="0"/>
              <a:t>중앙 저장소</a:t>
            </a:r>
            <a:r>
              <a:rPr lang="en-US" altLang="ko-KR" dirty="0"/>
              <a:t>)</a:t>
            </a:r>
            <a:r>
              <a:rPr lang="ko-KR" altLang="en-US" dirty="0"/>
              <a:t> 또는 여러 개의 클라이언트</a:t>
            </a:r>
            <a:r>
              <a:rPr lang="en-US" altLang="ko-KR" dirty="0"/>
              <a:t>(</a:t>
            </a:r>
            <a:r>
              <a:rPr lang="ko-KR" altLang="en-US" dirty="0"/>
              <a:t>클라우드</a:t>
            </a:r>
            <a:r>
              <a:rPr lang="en-US" altLang="ko-KR" dirty="0"/>
              <a:t>)</a:t>
            </a:r>
            <a:r>
              <a:rPr lang="ko-KR" altLang="en-US" dirty="0"/>
              <a:t>에 저장됨</a:t>
            </a:r>
            <a:endParaRPr lang="en-US" altLang="ko-KR" dirty="0"/>
          </a:p>
          <a:p>
            <a:r>
              <a:rPr lang="ko-KR" altLang="en-US" dirty="0"/>
              <a:t>데이터 과학자는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하기위해 저장소에 접근하고</a:t>
            </a:r>
            <a:r>
              <a:rPr lang="en-US" altLang="ko-KR" dirty="0"/>
              <a:t>, </a:t>
            </a:r>
            <a:r>
              <a:rPr lang="ko-KR" altLang="en-US" dirty="0"/>
              <a:t>기계학습 알고리즘을 활용하여 데이터에 대한 </a:t>
            </a:r>
            <a:r>
              <a:rPr lang="en-US" altLang="ko-KR" dirty="0"/>
              <a:t>AI </a:t>
            </a:r>
            <a:r>
              <a:rPr lang="ko-KR" altLang="en-US" dirty="0"/>
              <a:t>모델을 훈련 시킴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데이터가 클라이언트에서 중앙 서버로 이동한다는 것을 기억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9E0E4-404B-4333-AF08-0BB78D21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" y="4038600"/>
            <a:ext cx="3232742" cy="22755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CBC819-70E8-453F-B42C-D554817A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12" y="3543299"/>
            <a:ext cx="4859388" cy="2743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BFD9D-68DC-4E1E-AB27-BB6089329785}"/>
              </a:ext>
            </a:extLst>
          </p:cNvPr>
          <p:cNvSpPr txBox="1"/>
          <p:nvPr/>
        </p:nvSpPr>
        <p:spPr>
          <a:xfrm>
            <a:off x="4600303" y="6509657"/>
            <a:ext cx="460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https://www.youtube.com/watch?v=49XVqOCBtXI&amp;ab_channel=OpenMined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8D11FF-4756-49CA-9BDD-A0A01025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082" y="4648200"/>
            <a:ext cx="709798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전통적인 기계학습 방법론에는 크게 </a:t>
            </a:r>
            <a:r>
              <a:rPr lang="en-US" altLang="ko-KR" dirty="0"/>
              <a:t>4</a:t>
            </a:r>
            <a:r>
              <a:rPr lang="ko-KR" altLang="en-US" dirty="0"/>
              <a:t>가지 한계가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D2F7E-FE9C-4E1F-B537-401E59084DE1}"/>
              </a:ext>
            </a:extLst>
          </p:cNvPr>
          <p:cNvSpPr/>
          <p:nvPr/>
        </p:nvSpPr>
        <p:spPr>
          <a:xfrm>
            <a:off x="685800" y="1861457"/>
            <a:ext cx="3581400" cy="1600200"/>
          </a:xfrm>
          <a:prstGeom prst="rect">
            <a:avLst/>
          </a:prstGeom>
          <a:solidFill>
            <a:srgbClr val="DE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중앙집중식 데이터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표준 기계학습 접근법은 모든 훈련 데이터를 한데 모아서 사용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63BCCB-9943-4CDE-85CB-9DA7393748DE}"/>
              </a:ext>
            </a:extLst>
          </p:cNvPr>
          <p:cNvSpPr/>
          <p:nvPr/>
        </p:nvSpPr>
        <p:spPr>
          <a:xfrm>
            <a:off x="4876802" y="1861457"/>
            <a:ext cx="3581400" cy="1600200"/>
          </a:xfrm>
          <a:prstGeom prst="rect">
            <a:avLst/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개인정보 침해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데이터 소유자들은 개발자와 중앙 머신 소유자에게 민감한 정보가 노출될 수 밖에 없음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D6FB0-4C6C-40DA-AF97-187FFDFC1A8C}"/>
              </a:ext>
            </a:extLst>
          </p:cNvPr>
          <p:cNvSpPr/>
          <p:nvPr/>
        </p:nvSpPr>
        <p:spPr>
          <a:xfrm>
            <a:off x="685800" y="3810000"/>
            <a:ext cx="3581400" cy="1600200"/>
          </a:xfrm>
          <a:prstGeom prst="rect">
            <a:avLst/>
          </a:prstGeom>
          <a:solidFill>
            <a:srgbClr val="EF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민감한 정보의 부족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개인정보보호를 위해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소유자가 유용하지만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민감한 데이터를 항상 공유하지 않으면 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545B5C-CA8B-4B23-8DD2-15FF98D94BF7}"/>
              </a:ext>
            </a:extLst>
          </p:cNvPr>
          <p:cNvSpPr/>
          <p:nvPr/>
        </p:nvSpPr>
        <p:spPr>
          <a:xfrm>
            <a:off x="4876802" y="3810000"/>
            <a:ext cx="3581400" cy="1600200"/>
          </a:xfrm>
          <a:prstGeom prst="rect">
            <a:avLst/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계산 비용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수백만개 이상의 데이터를 학습하는 중앙 기계는 높은 계산을 할 수 있는 리소스가 필요</a:t>
            </a:r>
          </a:p>
        </p:txBody>
      </p:sp>
    </p:spTree>
    <p:extLst>
      <p:ext uri="{BB962C8B-B14F-4D97-AF65-F5344CB8AC3E}">
        <p14:creationId xmlns:p14="http://schemas.microsoft.com/office/powerpoint/2010/main" val="2511423467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구글의 한 연구팀에서는 </a:t>
            </a:r>
            <a:r>
              <a:rPr lang="en-US" altLang="ko-KR" dirty="0"/>
              <a:t>Federated Learning(</a:t>
            </a:r>
            <a:r>
              <a:rPr lang="ko-KR" altLang="en-US" dirty="0"/>
              <a:t>연합 학습</a:t>
            </a:r>
            <a:r>
              <a:rPr lang="en-US" altLang="ko-KR" dirty="0"/>
              <a:t>)</a:t>
            </a:r>
            <a:r>
              <a:rPr lang="ko-KR" altLang="en-US" dirty="0"/>
              <a:t>을 제안함</a:t>
            </a:r>
            <a:endParaRPr lang="en-US" altLang="ko-KR" dirty="0"/>
          </a:p>
          <a:p>
            <a:r>
              <a:rPr lang="ko-KR" altLang="en-US" dirty="0"/>
              <a:t>연합 학습은 개별 장치에서 발생하는 데이터를 학습하기 위해 사용하는 어플리케이션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을 제공하고 개별 장치에서 학습하면서 가중치만을 서로 공유함</a:t>
            </a:r>
            <a:endParaRPr lang="en-US" altLang="ko-KR" dirty="0"/>
          </a:p>
          <a:p>
            <a:r>
              <a:rPr lang="ko-KR" altLang="en-US" dirty="0"/>
              <a:t>초기 연구에서 데이터를 모두 사용한 모델과 대략 </a:t>
            </a:r>
            <a:r>
              <a:rPr lang="en-US" altLang="ko-KR" dirty="0"/>
              <a:t>5%</a:t>
            </a:r>
            <a:r>
              <a:rPr lang="ko-KR" altLang="en-US" dirty="0"/>
              <a:t>의 성능 차이를 보임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수집없이</a:t>
            </a:r>
            <a:r>
              <a:rPr lang="en-US" altLang="ko-KR" dirty="0"/>
              <a:t>, </a:t>
            </a:r>
            <a:r>
              <a:rPr lang="ko-KR" altLang="en-US" dirty="0"/>
              <a:t>외부 전송없이 가중치를 공유하여 </a:t>
            </a:r>
            <a:r>
              <a:rPr lang="en-US" altLang="ko-KR" dirty="0"/>
              <a:t>AI</a:t>
            </a:r>
            <a:r>
              <a:rPr lang="ko-KR" altLang="en-US" dirty="0"/>
              <a:t>모델을 학습할 수 있음</a:t>
            </a:r>
            <a:endParaRPr lang="en-US" altLang="ko-KR" dirty="0"/>
          </a:p>
          <a:p>
            <a:r>
              <a:rPr lang="en-US" altLang="ko-KR" dirty="0"/>
              <a:t>GDPR,</a:t>
            </a:r>
            <a:r>
              <a:rPr lang="ko-KR" altLang="en-US" dirty="0"/>
              <a:t> 개인정보보호 시대에 </a:t>
            </a:r>
            <a:r>
              <a:rPr lang="en-US" altLang="ko-KR" dirty="0"/>
              <a:t>AI </a:t>
            </a:r>
            <a:r>
              <a:rPr lang="ko-KR" altLang="en-US" dirty="0"/>
              <a:t>모델을 학습하기 위한 최적의 방법으로 각광받고 있음</a:t>
            </a:r>
            <a:endParaRPr lang="en-US" altLang="ko-KR" dirty="0"/>
          </a:p>
          <a:p>
            <a:r>
              <a:rPr lang="ko-KR" altLang="en-US" dirty="0"/>
              <a:t>연합학습의 장점</a:t>
            </a:r>
            <a:endParaRPr lang="en-US" altLang="ko-KR" dirty="0"/>
          </a:p>
          <a:p>
            <a:pPr lvl="1"/>
            <a:r>
              <a:rPr lang="ko-KR" altLang="en-US" dirty="0"/>
              <a:t>데이터는 소유자의 장치를 벗어나지 않음</a:t>
            </a:r>
            <a:endParaRPr lang="en-US" altLang="ko-KR" dirty="0"/>
          </a:p>
          <a:p>
            <a:pPr lvl="1"/>
            <a:r>
              <a:rPr lang="ko-KR" altLang="en-US" dirty="0"/>
              <a:t>민감한 개인정보가 보호됨</a:t>
            </a:r>
            <a:endParaRPr lang="en-US" altLang="ko-KR" dirty="0"/>
          </a:p>
          <a:p>
            <a:pPr lvl="1"/>
            <a:r>
              <a:rPr lang="ko-KR" altLang="en-US" dirty="0"/>
              <a:t>데이터 소유자는 데이터 공유가 더 편리해짐으로써 더 나은 </a:t>
            </a:r>
            <a:r>
              <a:rPr lang="en-US" altLang="ko-KR" dirty="0"/>
              <a:t>AI </a:t>
            </a:r>
            <a:r>
              <a:rPr lang="ko-KR" altLang="en-US" dirty="0"/>
              <a:t>모델 구축을 가능하게 함</a:t>
            </a:r>
            <a:endParaRPr lang="en-US" altLang="ko-KR" dirty="0"/>
          </a:p>
          <a:p>
            <a:pPr lvl="1"/>
            <a:r>
              <a:rPr lang="ko-KR" altLang="en-US" dirty="0"/>
              <a:t>모델 학습이 여러 장치에 분산되므로 표준 기계학습 방법론 보다 적은 계산 비용이 필요함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1422A-6329-4F2C-A14A-731BC562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572000"/>
            <a:ext cx="3810000" cy="21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4284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연합학습은 </a:t>
            </a:r>
            <a:r>
              <a:rPr lang="en-US" altLang="ko-KR" dirty="0"/>
              <a:t>2</a:t>
            </a:r>
            <a:r>
              <a:rPr lang="ko-KR" altLang="en-US" dirty="0"/>
              <a:t>가지 종류로 구분 가능함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609600" y="22272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Cross-device Federated Learning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70120" y="224245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Cross-silo Federated Learning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8D423-C6F7-445A-9D58-4DE4DF03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9" y="3200400"/>
            <a:ext cx="3890208" cy="2950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802A-FCB4-4DD1-B37F-22A0EF1B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82" r="12664" b="13709"/>
          <a:stretch/>
        </p:blipFill>
        <p:spPr>
          <a:xfrm>
            <a:off x="481148" y="3213463"/>
            <a:ext cx="1128031" cy="374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1748F-BED5-4E26-A8F3-17B9033CE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48" t="10938" r="6291" b="72325"/>
          <a:stretch/>
        </p:blipFill>
        <p:spPr>
          <a:xfrm>
            <a:off x="3228356" y="3200400"/>
            <a:ext cx="1143001" cy="609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F4CE99-10C0-4728-91B9-20B956485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77" b="6910"/>
          <a:stretch/>
        </p:blipFill>
        <p:spPr>
          <a:xfrm>
            <a:off x="609600" y="5445034"/>
            <a:ext cx="1449432" cy="436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E8A19-01B2-4412-A23C-2913D4964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7" b="6372"/>
          <a:stretch/>
        </p:blipFill>
        <p:spPr>
          <a:xfrm>
            <a:off x="4550559" y="3213462"/>
            <a:ext cx="4236390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8225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연합 학습과 분산학습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8BE57-0842-4B50-98C8-6FD423E8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09" y="1853045"/>
            <a:ext cx="3942382" cy="4758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DB643-503E-4D42-8C49-C53F5DC9CB13}"/>
              </a:ext>
            </a:extLst>
          </p:cNvPr>
          <p:cNvSpPr txBox="1"/>
          <p:nvPr/>
        </p:nvSpPr>
        <p:spPr>
          <a:xfrm>
            <a:off x="5486400" y="6611779"/>
            <a:ext cx="4591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919671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연합 학습 소개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파이토치</a:t>
            </a:r>
            <a:r>
              <a:rPr lang="ko-KR" altLang="en-US" dirty="0"/>
              <a:t> 소개 및 신경망 구축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학습을 위한 </a:t>
            </a:r>
            <a:r>
              <a:rPr lang="en-US" altLang="ko-KR" dirty="0"/>
              <a:t>MNIST Dataset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 err="1"/>
              <a:t>Iid</a:t>
            </a:r>
            <a:endParaRPr lang="en-US" altLang="ko-KR" dirty="0"/>
          </a:p>
          <a:p>
            <a:pPr lvl="1"/>
            <a:r>
              <a:rPr lang="en-US" altLang="ko-KR" dirty="0"/>
              <a:t>Non-</a:t>
            </a:r>
            <a:r>
              <a:rPr lang="en-US" altLang="ko-KR" dirty="0" err="1"/>
              <a:t>iid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Pytoch</a:t>
            </a:r>
            <a:r>
              <a:rPr lang="ko-KR" altLang="en-US" dirty="0"/>
              <a:t>를 사용한 연합 학습 알고리즘</a:t>
            </a:r>
            <a:endParaRPr lang="en-US" altLang="ko-KR" dirty="0"/>
          </a:p>
          <a:p>
            <a:pPr lvl="1"/>
            <a:r>
              <a:rPr lang="en-US" altLang="ko-KR" dirty="0" err="1"/>
              <a:t>FedAVG</a:t>
            </a:r>
            <a:endParaRPr lang="en-US" altLang="ko-KR" dirty="0"/>
          </a:p>
          <a:p>
            <a:pPr lvl="1"/>
            <a:r>
              <a:rPr lang="en-US" altLang="ko-KR" dirty="0" err="1"/>
              <a:t>FedSGD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다중 클라이언트 연합 학습 구축</a:t>
            </a:r>
            <a:endParaRPr lang="en-US" altLang="ko-KR" dirty="0"/>
          </a:p>
          <a:p>
            <a:pPr lvl="1"/>
            <a:r>
              <a:rPr lang="en-US" altLang="ko-KR" dirty="0" err="1"/>
              <a:t>Pysyft</a:t>
            </a:r>
            <a:r>
              <a:rPr lang="en-US" altLang="ko-KR" dirty="0"/>
              <a:t> duet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1"/>
            <a:r>
              <a:rPr lang="en-US" altLang="ko-KR" dirty="0"/>
              <a:t>Duet</a:t>
            </a:r>
            <a:r>
              <a:rPr lang="ko-KR" altLang="en-US" dirty="0"/>
              <a:t>을 활용한 연합 학습 실습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9158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3D78D-B494-476B-8CE5-E8C62134C11E}"/>
              </a:ext>
            </a:extLst>
          </p:cNvPr>
          <p:cNvSpPr/>
          <p:nvPr/>
        </p:nvSpPr>
        <p:spPr>
          <a:xfrm>
            <a:off x="544113" y="1765663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EF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none" strike="noStrike" dirty="0" err="1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Gboard</a:t>
            </a:r>
            <a:r>
              <a:rPr lang="en-US" altLang="ko-KR" b="0" i="0" u="none" strike="noStrike" dirty="0">
                <a:solidFill>
                  <a:srgbClr val="4184F3"/>
                </a:solidFill>
                <a:effectLst/>
                <a:latin typeface="Roboto" panose="02000000000000000000" pitchFamily="2" charset="0"/>
                <a:hlinkClick r:id="rId3"/>
              </a:rPr>
              <a:t> on Android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2A80B4-844F-49E3-A534-89FFC4BCBC60}"/>
              </a:ext>
            </a:extLst>
          </p:cNvPr>
          <p:cNvSpPr/>
          <p:nvPr/>
        </p:nvSpPr>
        <p:spPr>
          <a:xfrm>
            <a:off x="4786614" y="1770017"/>
            <a:ext cx="3764280" cy="685800"/>
          </a:xfrm>
          <a:prstGeom prst="roundRect">
            <a:avLst>
              <a:gd name="adj" fmla="val 4524"/>
            </a:avLst>
          </a:prstGeom>
          <a:solidFill>
            <a:srgbClr val="AF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피트니스 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7839C6-2817-47DB-BDE2-264403A85B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3" y="2451463"/>
            <a:ext cx="3764280" cy="22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8E53D5-6AAF-4EF5-BA0C-3D1A3F15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7" y="4882815"/>
            <a:ext cx="3316652" cy="1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피트니스 앱.  (Google 제공)">
            <a:extLst>
              <a:ext uri="{FF2B5EF4-FFF2-40B4-BE49-F238E27FC236}">
                <a16:creationId xmlns:a16="http://schemas.microsoft.com/office/drawing/2014/main" id="{6C21724C-1592-4E17-BCCC-3C9C6546FB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14" y="2692038"/>
            <a:ext cx="3568504" cy="34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14344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추가 사례</a:t>
            </a:r>
            <a:endParaRPr lang="en-US" altLang="ko-KR" dirty="0"/>
          </a:p>
          <a:p>
            <a:pPr lvl="1"/>
            <a:r>
              <a:rPr lang="ko-KR" altLang="en-US" dirty="0"/>
              <a:t>자율 주행</a:t>
            </a:r>
            <a:endParaRPr lang="en-US" altLang="ko-KR" dirty="0"/>
          </a:p>
          <a:p>
            <a:pPr lvl="1"/>
            <a:r>
              <a:rPr lang="ko-KR" altLang="en-US" dirty="0"/>
              <a:t>헬스케어 모니터링</a:t>
            </a:r>
            <a:endParaRPr lang="en-US" altLang="ko-KR" dirty="0"/>
          </a:p>
          <a:p>
            <a:pPr lvl="1"/>
            <a:r>
              <a:rPr lang="ko-KR" altLang="en-US" dirty="0"/>
              <a:t>질병의 진단</a:t>
            </a:r>
            <a:r>
              <a:rPr lang="en-US" altLang="ko-KR" dirty="0"/>
              <a:t>, </a:t>
            </a:r>
            <a:r>
              <a:rPr lang="ko-KR" altLang="en-US" dirty="0"/>
              <a:t>예후 예상</a:t>
            </a:r>
            <a:endParaRPr lang="en-US" altLang="ko-KR" dirty="0"/>
          </a:p>
          <a:p>
            <a:pPr lvl="1"/>
            <a:r>
              <a:rPr lang="ko-KR" altLang="en-US" dirty="0"/>
              <a:t>신용카드 사기 탐지</a:t>
            </a:r>
            <a:endParaRPr lang="en-US" altLang="ko-KR" dirty="0"/>
          </a:p>
          <a:p>
            <a:pPr lvl="1"/>
            <a:r>
              <a:rPr lang="ko-KR" altLang="en-US" dirty="0"/>
              <a:t>개인화된 추천 시스템</a:t>
            </a:r>
            <a:endParaRPr lang="en-US" altLang="ko-KR" dirty="0"/>
          </a:p>
          <a:p>
            <a:pPr lvl="1"/>
            <a:r>
              <a:rPr lang="ko-KR" altLang="en-US" dirty="0"/>
              <a:t>개인정보를 보호받는 감시 시스템</a:t>
            </a:r>
            <a:endParaRPr lang="en-US" altLang="ko-KR" dirty="0"/>
          </a:p>
          <a:p>
            <a:pPr lvl="1"/>
            <a:r>
              <a:rPr lang="ko-KR" altLang="en-US" dirty="0"/>
              <a:t>소셜 미디어의 감성 분석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933243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4</a:t>
            </a:r>
            <a:r>
              <a:rPr lang="ko-KR" altLang="en-US" kern="0" dirty="0"/>
              <a:t>월 </a:t>
            </a:r>
            <a:r>
              <a:rPr lang="en-US" altLang="ko-KR" dirty="0"/>
              <a:t>Qi Dou, Tiffany Y. So</a:t>
            </a:r>
            <a:r>
              <a:rPr lang="ko-KR" altLang="en-US" dirty="0"/>
              <a:t>의 </a:t>
            </a:r>
            <a:r>
              <a:rPr lang="en-US" altLang="ko-KR" kern="0" dirty="0"/>
              <a:t>CT</a:t>
            </a:r>
            <a:r>
              <a:rPr lang="ko-KR" altLang="en-US" kern="0" dirty="0"/>
              <a:t>스캔 사진에서 </a:t>
            </a:r>
            <a:r>
              <a:rPr lang="en-US" altLang="ko-KR" kern="0" dirty="0"/>
              <a:t>COVID-19 </a:t>
            </a:r>
            <a:r>
              <a:rPr lang="ko-KR" altLang="en-US" kern="0" dirty="0"/>
              <a:t>폐 이상을 감지하는 연합학습 연구가 게시되었음</a:t>
            </a:r>
            <a:endParaRPr lang="en-US" altLang="ko-KR" kern="0" dirty="0"/>
          </a:p>
          <a:p>
            <a:r>
              <a:rPr lang="en-US" altLang="ko-KR" dirty="0"/>
              <a:t>7</a:t>
            </a:r>
            <a:r>
              <a:rPr lang="ko-KR" altLang="en-US" dirty="0"/>
              <a:t>개의 다국적 센터에서 </a:t>
            </a:r>
            <a:r>
              <a:rPr lang="en-US" altLang="ko-KR" dirty="0"/>
              <a:t>132 </a:t>
            </a:r>
            <a:r>
              <a:rPr lang="ko-KR" altLang="en-US" dirty="0"/>
              <a:t>명의 환자 데이터를 사용했으며</a:t>
            </a:r>
            <a:r>
              <a:rPr lang="en-US" altLang="ko-KR" dirty="0"/>
              <a:t>, </a:t>
            </a:r>
            <a:r>
              <a:rPr lang="ko-KR" altLang="en-US" dirty="0"/>
              <a:t>교육 및 테스트를 위해 홍콩의 </a:t>
            </a:r>
            <a:r>
              <a:rPr lang="en-US" altLang="ko-KR" dirty="0"/>
              <a:t>3</a:t>
            </a:r>
            <a:r>
              <a:rPr lang="ko-KR" altLang="en-US" dirty="0"/>
              <a:t>개 병원과 모델 일반화 가능성을 검증하기 위해 중국 본토와 독일에서 </a:t>
            </a:r>
            <a:r>
              <a:rPr lang="en-US" altLang="ko-KR" dirty="0"/>
              <a:t>4</a:t>
            </a:r>
            <a:r>
              <a:rPr lang="ko-KR" altLang="en-US" dirty="0"/>
              <a:t>개의 외부 독립 데이터 세트를 사용하였음</a:t>
            </a:r>
            <a:endParaRPr lang="ko-KR" altLang="en-US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71364-1A4F-4410-89A9-3C152980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7772400" cy="34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590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0ABC-B56C-4E73-B557-EF077CF1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19497"/>
            <a:ext cx="3337492" cy="5310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2CF88-B16B-4999-95EB-CF2F13DD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" y="1486713"/>
            <a:ext cx="5334002" cy="52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797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2020</a:t>
            </a:r>
            <a:r>
              <a:rPr lang="ko-KR" altLang="en-US" kern="0" dirty="0"/>
              <a:t>년 </a:t>
            </a:r>
            <a:r>
              <a:rPr lang="en-US" altLang="ko-KR" kern="0" dirty="0"/>
              <a:t>7</a:t>
            </a:r>
            <a:r>
              <a:rPr lang="ko-KR" altLang="en-US" kern="0" dirty="0"/>
              <a:t>월 </a:t>
            </a:r>
            <a:r>
              <a:rPr lang="ko-KR" altLang="en-US" kern="0" dirty="0" err="1"/>
              <a:t>네이처지에</a:t>
            </a:r>
            <a:r>
              <a:rPr lang="ko-KR" altLang="en-US" kern="0" dirty="0"/>
              <a:t> 발표된 </a:t>
            </a:r>
            <a:r>
              <a:rPr lang="en-US" altLang="ko-KR" kern="0" dirty="0"/>
              <a:t>Micah J</a:t>
            </a:r>
            <a:r>
              <a:rPr lang="ko-KR" altLang="en-US" kern="0" dirty="0"/>
              <a:t>의 논문에 따르면 </a:t>
            </a:r>
            <a:r>
              <a:rPr lang="ko-KR" altLang="en-US" kern="0" dirty="0" err="1"/>
              <a:t>뇌암을</a:t>
            </a:r>
            <a:r>
              <a:rPr lang="ko-KR" altLang="en-US" kern="0" dirty="0"/>
              <a:t> 예측하는 </a:t>
            </a:r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이미지 데이터를 사용하여 </a:t>
            </a:r>
            <a:r>
              <a:rPr lang="en-US" altLang="ko-KR" kern="0" dirty="0"/>
              <a:t>CDS </a:t>
            </a:r>
            <a:r>
              <a:rPr lang="ko-KR" altLang="en-US" kern="0" dirty="0"/>
              <a:t>방법과 </a:t>
            </a:r>
            <a:r>
              <a:rPr lang="en-US" altLang="ko-KR" kern="0" dirty="0"/>
              <a:t>CIIL </a:t>
            </a:r>
            <a:r>
              <a:rPr lang="ko-KR" altLang="en-US" kern="0" dirty="0"/>
              <a:t>방법의 비교 연구를 수행하였음</a:t>
            </a:r>
            <a:endParaRPr lang="en-US" altLang="ko-KR" kern="0" dirty="0"/>
          </a:p>
          <a:p>
            <a:r>
              <a:rPr lang="ko-KR" altLang="en-US" kern="0" dirty="0" err="1"/>
              <a:t>뇌스캔</a:t>
            </a:r>
            <a:r>
              <a:rPr lang="ko-KR" altLang="en-US" kern="0" dirty="0"/>
              <a:t> </a:t>
            </a:r>
            <a:r>
              <a:rPr lang="en-US" altLang="ko-KR" kern="0" dirty="0"/>
              <a:t>MRI </a:t>
            </a:r>
            <a:r>
              <a:rPr lang="ko-KR" altLang="en-US" kern="0" dirty="0"/>
              <a:t>데이터</a:t>
            </a:r>
            <a:r>
              <a:rPr lang="en-US" altLang="ko-KR" kern="0" dirty="0"/>
              <a:t>(</a:t>
            </a:r>
            <a:r>
              <a:rPr lang="en-US" altLang="ko-KR" kern="0" dirty="0" err="1"/>
              <a:t>BraTS</a:t>
            </a:r>
            <a:r>
              <a:rPr lang="en-US" altLang="ko-KR" kern="0" dirty="0"/>
              <a:t> 2017)</a:t>
            </a:r>
            <a:r>
              <a:rPr lang="ko-KR" altLang="en-US" kern="0" dirty="0"/>
              <a:t>은 </a:t>
            </a:r>
            <a:r>
              <a:rPr lang="en-US" altLang="ko-KR" kern="0" dirty="0"/>
              <a:t>10</a:t>
            </a:r>
            <a:r>
              <a:rPr lang="ko-KR" altLang="en-US" kern="0" dirty="0"/>
              <a:t>개의 기관</a:t>
            </a:r>
            <a:r>
              <a:rPr lang="en-US" altLang="ko-KR" kern="0" dirty="0"/>
              <a:t>, 3</a:t>
            </a:r>
            <a:r>
              <a:rPr lang="ko-KR" altLang="en-US" kern="0" dirty="0"/>
              <a:t>개의 멀티 </a:t>
            </a:r>
            <a:r>
              <a:rPr lang="ko-KR" altLang="en-US" kern="0" dirty="0" err="1"/>
              <a:t>모달</a:t>
            </a:r>
            <a:r>
              <a:rPr lang="ko-KR" altLang="en-US" kern="0" dirty="0"/>
              <a:t> 클래스로 구성되어 있으며</a:t>
            </a:r>
            <a:r>
              <a:rPr lang="en-US" altLang="ko-KR" kern="0" dirty="0"/>
              <a:t>, 240x240 </a:t>
            </a:r>
            <a:r>
              <a:rPr lang="ko-KR" altLang="en-US" kern="0" dirty="0"/>
              <a:t>크기의 이미지를 분류한다</a:t>
            </a:r>
            <a:r>
              <a:rPr lang="en-US" altLang="ko-KR" kern="0" dirty="0"/>
              <a:t>.</a:t>
            </a:r>
            <a:r>
              <a:rPr lang="ko-KR" altLang="en-US" kern="0" dirty="0"/>
              <a:t> </a:t>
            </a:r>
            <a:endParaRPr lang="en-US" altLang="ko-KR" kern="0" dirty="0"/>
          </a:p>
          <a:p>
            <a:r>
              <a:rPr lang="ko-KR" altLang="en-US" kern="0" dirty="0"/>
              <a:t>아래 그림의 </a:t>
            </a:r>
            <a:r>
              <a:rPr lang="en-US" altLang="ko-KR" kern="0" dirty="0"/>
              <a:t>d</a:t>
            </a:r>
            <a:r>
              <a:rPr lang="ko-KR" altLang="en-US" kern="0" dirty="0"/>
              <a:t>방식 </a:t>
            </a:r>
            <a:r>
              <a:rPr lang="en-US" altLang="ko-KR" kern="0" dirty="0"/>
              <a:t>CIIL</a:t>
            </a:r>
            <a:r>
              <a:rPr lang="ko-KR" altLang="en-US" kern="0" dirty="0"/>
              <a:t>을 사용하여 학습을 수행하였을 때</a:t>
            </a:r>
            <a:r>
              <a:rPr lang="en-US" altLang="ko-KR" kern="0" dirty="0"/>
              <a:t>, </a:t>
            </a:r>
            <a:r>
              <a:rPr lang="ko-KR" altLang="en-US" kern="0" dirty="0"/>
              <a:t>높은 성능을 보였음</a:t>
            </a:r>
            <a:endParaRPr lang="en-US" altLang="ko-KR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118A-B72E-4A5A-A876-3B87958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4648110"/>
            <a:ext cx="5317332" cy="1963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A3B9E9-8B2A-462F-90C7-9234DFE5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23078"/>
            <a:ext cx="3293268" cy="2032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AB161-E797-4161-854E-A2DDD1AD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634" y="2819400"/>
            <a:ext cx="4817268" cy="1932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6E51F-12BF-4500-AEF3-C59977EF6261}"/>
              </a:ext>
            </a:extLst>
          </p:cNvPr>
          <p:cNvSpPr txBox="1"/>
          <p:nvPr/>
        </p:nvSpPr>
        <p:spPr>
          <a:xfrm>
            <a:off x="744583" y="6624479"/>
            <a:ext cx="4611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https://www.nature.com/articles/s41598-020-69250-1.pdf</a:t>
            </a:r>
          </a:p>
        </p:txBody>
      </p:sp>
    </p:spTree>
    <p:extLst>
      <p:ext uri="{BB962C8B-B14F-4D97-AF65-F5344CB8AC3E}">
        <p14:creationId xmlns:p14="http://schemas.microsoft.com/office/powerpoint/2010/main" val="2899604006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1877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CDS(</a:t>
            </a:r>
            <a:r>
              <a:rPr lang="ko-KR" altLang="en-US" kern="0" dirty="0"/>
              <a:t>중앙 집중형 모델</a:t>
            </a:r>
            <a:r>
              <a:rPr lang="en-US" altLang="ko-KR" kern="0" dirty="0"/>
              <a:t>)</a:t>
            </a:r>
            <a:r>
              <a:rPr lang="ko-KR" altLang="en-US" kern="0" dirty="0"/>
              <a:t>의 성능에 비해 </a:t>
            </a:r>
            <a:r>
              <a:rPr lang="en-US" altLang="ko-KR" kern="0" dirty="0"/>
              <a:t>CDS: acc 85%, CIIL: acc 84%</a:t>
            </a:r>
            <a:r>
              <a:rPr lang="ko-KR" altLang="en-US" kern="0" dirty="0"/>
              <a:t>의 정확도를 보이면서 기존 정확도에 비해 </a:t>
            </a:r>
            <a:r>
              <a:rPr lang="en-US" altLang="ko-KR" kern="0" dirty="0"/>
              <a:t>99%</a:t>
            </a:r>
            <a:r>
              <a:rPr lang="ko-KR" altLang="en-US" kern="0" dirty="0"/>
              <a:t>의 정확도 목표를 달성하였다는 연구 결과가 있음</a:t>
            </a:r>
            <a:endParaRPr lang="en-US" altLang="ko-KR" kern="0" dirty="0"/>
          </a:p>
          <a:p>
            <a:endParaRPr lang="ko-KR" altLang="en-US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F0181-F998-41D5-9206-B8C19894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4"/>
          <a:stretch/>
        </p:blipFill>
        <p:spPr>
          <a:xfrm>
            <a:off x="1981199" y="4285746"/>
            <a:ext cx="5029202" cy="2572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DBF4A-60B6-433C-AC54-7AF85304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1" y="1981200"/>
            <a:ext cx="5400676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4727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C1EF-2F45-4099-9553-3D5845B7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29367-384F-4ADE-A656-F9BA625D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marL="3476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0D39EC-38F3-47A2-B7E6-C42367C224BC}"/>
              </a:ext>
            </a:extLst>
          </p:cNvPr>
          <p:cNvSpPr txBox="1">
            <a:spLocks/>
          </p:cNvSpPr>
          <p:nvPr/>
        </p:nvSpPr>
        <p:spPr bwMode="auto">
          <a:xfrm>
            <a:off x="381000" y="14478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endParaRPr lang="ko-KR" altLang="en-US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7C12D0B-566F-4A8A-9094-0D17150C2508}"/>
              </a:ext>
            </a:extLst>
          </p:cNvPr>
          <p:cNvSpPr txBox="1">
            <a:spLocks/>
          </p:cNvSpPr>
          <p:nvPr/>
        </p:nvSpPr>
        <p:spPr bwMode="auto">
          <a:xfrm>
            <a:off x="533400" y="1600200"/>
            <a:ext cx="8305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ko-KR" kern="0" dirty="0"/>
              <a:t>2021</a:t>
            </a:r>
            <a:r>
              <a:rPr lang="ko-KR" altLang="en-US" kern="0" dirty="0"/>
              <a:t>년 </a:t>
            </a:r>
            <a:r>
              <a:rPr lang="en-US" altLang="ko-KR" kern="0" dirty="0"/>
              <a:t>5</a:t>
            </a:r>
            <a:r>
              <a:rPr lang="ko-KR" altLang="en-US" kern="0" dirty="0"/>
              <a:t>월 게재된 </a:t>
            </a:r>
            <a:r>
              <a:rPr lang="en-US" altLang="ko-KR" kern="0" dirty="0" err="1"/>
              <a:t>Yiqiang</a:t>
            </a:r>
            <a:r>
              <a:rPr lang="en-US" altLang="ko-KR" kern="0" dirty="0"/>
              <a:t> Chen, Jindong Wang</a:t>
            </a:r>
            <a:r>
              <a:rPr lang="ko-KR" altLang="en-US" kern="0" dirty="0"/>
              <a:t>의 </a:t>
            </a:r>
            <a:r>
              <a:rPr lang="en-US" altLang="ko-KR" kern="0" dirty="0" err="1"/>
              <a:t>FedHealth</a:t>
            </a:r>
            <a:r>
              <a:rPr lang="ko-KR" altLang="en-US" kern="0" dirty="0"/>
              <a:t>연구는 스마트폰에 있는 데이터</a:t>
            </a:r>
            <a:r>
              <a:rPr lang="en-US" altLang="ko-KR" kern="0" dirty="0"/>
              <a:t>(</a:t>
            </a:r>
            <a:r>
              <a:rPr lang="ko-KR" altLang="en-US" kern="0" dirty="0"/>
              <a:t>행동 감지</a:t>
            </a:r>
            <a:r>
              <a:rPr lang="en-US" altLang="ko-KR" kern="0" dirty="0"/>
              <a:t>)</a:t>
            </a:r>
            <a:r>
              <a:rPr lang="ko-KR" altLang="en-US" kern="0" dirty="0"/>
              <a:t>를 연합 학습하는 시나리오를 보여주는 연구로 연합 학습에 전이학습을 추가하여 고성능의 </a:t>
            </a:r>
            <a:r>
              <a:rPr lang="en-US" altLang="ko-KR" kern="0" dirty="0"/>
              <a:t>Activity </a:t>
            </a:r>
            <a:r>
              <a:rPr lang="ko-KR" altLang="en-US" kern="0" dirty="0"/>
              <a:t>인식 모델을 달성하였음</a:t>
            </a:r>
            <a:endParaRPr lang="en-US" altLang="ko-KR" kern="0" dirty="0"/>
          </a:p>
          <a:p>
            <a:r>
              <a:rPr lang="ko-KR" altLang="en-US" kern="0" dirty="0"/>
              <a:t>이 연구는 웨어러블 헬스케어 분야의 최초의 연합 전이 학습 프레임워크를 보여줬다는 점</a:t>
            </a:r>
            <a:r>
              <a:rPr lang="en-US" altLang="ko-KR" kern="0" dirty="0"/>
              <a:t>, </a:t>
            </a:r>
            <a:r>
              <a:rPr lang="ko-KR" altLang="en-US" kern="0" dirty="0"/>
              <a:t>고성능의 모델을 달성했다는 점에 의미가 있음</a:t>
            </a:r>
            <a:endParaRPr lang="en-US" altLang="ko-KR" kern="0" dirty="0"/>
          </a:p>
          <a:p>
            <a:r>
              <a:rPr lang="ko-KR" altLang="en-US" kern="0" dirty="0"/>
              <a:t>연구의 한계는 웨어러블 디바이스 데이터가 과거 기계학습에 이용되었던 </a:t>
            </a:r>
            <a:r>
              <a:rPr lang="en-US" altLang="ko-KR" kern="0" dirty="0"/>
              <a:t>Human Activity </a:t>
            </a:r>
            <a:r>
              <a:rPr lang="ko-KR" altLang="en-US" kern="0" dirty="0"/>
              <a:t>공개 데이터셋을 사용했기에 실제 상황에 적용되는지 검증되지 않았다는 것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395D1AD-9413-4062-AFA9-AB3DCD16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7600"/>
            <a:ext cx="5133975" cy="25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5BBF76-4B3C-42C4-85EB-9113D104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299345"/>
            <a:ext cx="3530602" cy="16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6815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부터 </a:t>
            </a:r>
            <a:r>
              <a:rPr lang="en-US" altLang="ko-KR" dirty="0"/>
              <a:t>2022</a:t>
            </a:r>
            <a:r>
              <a:rPr lang="ko-KR" altLang="en-US" dirty="0"/>
              <a:t>년까지 수행되는 유럽의 프로젝트로 </a:t>
            </a:r>
            <a:r>
              <a:rPr lang="en-US" altLang="ko-KR" dirty="0"/>
              <a:t>10</a:t>
            </a:r>
            <a:r>
              <a:rPr lang="ko-KR" altLang="en-US" dirty="0"/>
              <a:t>개의 제약회사</a:t>
            </a:r>
            <a:r>
              <a:rPr lang="en-US" altLang="ko-KR" dirty="0"/>
              <a:t>(10</a:t>
            </a:r>
            <a:r>
              <a:rPr lang="ko-KR" altLang="en-US" dirty="0" err="1"/>
              <a:t>억개</a:t>
            </a:r>
            <a:r>
              <a:rPr lang="ko-KR" altLang="en-US" dirty="0"/>
              <a:t> 이상의 데이터 제공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7</a:t>
            </a:r>
            <a:r>
              <a:rPr lang="ko-KR" altLang="en-US" dirty="0"/>
              <a:t>개의 데이터 과학 회사</a:t>
            </a:r>
            <a:r>
              <a:rPr lang="en-US" altLang="ko-KR" dirty="0"/>
              <a:t>, AI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공공 연구 그룹 및 대학 파트너들이 데이터 처리 및 분석을 지원하는 프로젝트로 </a:t>
            </a:r>
            <a:r>
              <a:rPr lang="en-US" altLang="ko-KR" dirty="0"/>
              <a:t>IMI(</a:t>
            </a:r>
            <a:r>
              <a:rPr lang="en-US" altLang="ko-KR" b="1" i="0" u="none" strike="noStrike" dirty="0">
                <a:solidFill>
                  <a:srgbClr val="0000FF"/>
                </a:solidFill>
                <a:effectLst/>
                <a:latin typeface="Open Sans" panose="020B0606030504020204" pitchFamily="34" charset="0"/>
                <a:hlinkClick r:id="rId2"/>
              </a:rPr>
              <a:t>Innovative Medicines Initiative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로 부터 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천만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$</a:t>
            </a:r>
            <a:r>
              <a:rPr lang="ko-KR" altLang="en-US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의 자금 지원을 받았음</a:t>
            </a:r>
            <a:endParaRPr lang="en-US" altLang="ko-KR" dirty="0"/>
          </a:p>
          <a:p>
            <a:pPr lvl="1"/>
            <a:r>
              <a:rPr lang="ko-KR" altLang="en-US" dirty="0"/>
              <a:t>제약 회사의 화학 라이브러리에 기계학습 방법을 사용하여 약물 발견 및 개발을 위한 유용한 화합물을 예측하는 정확도 높은 모델을 생성하는 플랫폼을 개발하는 것을 목표로 함</a:t>
            </a:r>
            <a:endParaRPr lang="en-US" altLang="ko-KR" dirty="0"/>
          </a:p>
          <a:p>
            <a:pPr lvl="1"/>
            <a:r>
              <a:rPr lang="ko-KR" altLang="en-US" dirty="0"/>
              <a:t>제약회사는 회사들이 보유한 화합물 라이브러리 데이터를 제공하고</a:t>
            </a:r>
            <a:r>
              <a:rPr lang="en-US" altLang="ko-KR" dirty="0"/>
              <a:t>, </a:t>
            </a:r>
            <a:r>
              <a:rPr lang="en-US" altLang="ko-KR" dirty="0" err="1"/>
              <a:t>owkin</a:t>
            </a:r>
            <a:r>
              <a:rPr lang="ko-KR" altLang="en-US" dirty="0"/>
              <a:t>에서는 블록체인 기술을 제공함으로써 개인정보 보호 기능을 달성하며</a:t>
            </a:r>
            <a:r>
              <a:rPr lang="en-US" altLang="ko-KR" dirty="0"/>
              <a:t>, Nvidia</a:t>
            </a:r>
            <a:r>
              <a:rPr lang="ko-KR" altLang="en-US" dirty="0"/>
              <a:t>에서는 연합 학습 프레임워크 기술을 제공하여 플랫폼을 개발하는 중</a:t>
            </a:r>
            <a:endParaRPr lang="en-US" altLang="ko-KR" dirty="0"/>
          </a:p>
          <a:p>
            <a:pPr lvl="1"/>
            <a:r>
              <a:rPr lang="ko-KR" altLang="en-US" dirty="0"/>
              <a:t>제약회사의 보유 데이터 이외에도 </a:t>
            </a:r>
            <a:r>
              <a:rPr lang="en-US" altLang="ko-KR" dirty="0" err="1"/>
              <a:t>ChEMBL</a:t>
            </a:r>
            <a:r>
              <a:rPr lang="en-US" altLang="ko-KR" dirty="0"/>
              <a:t> DB v25 </a:t>
            </a:r>
            <a:r>
              <a:rPr lang="ko-KR" altLang="en-US" dirty="0"/>
              <a:t>공공 화합물 라이브러리 데이터를 사용하여 </a:t>
            </a:r>
            <a:r>
              <a:rPr lang="en-US" altLang="ko-KR" dirty="0"/>
              <a:t>180</a:t>
            </a:r>
            <a:r>
              <a:rPr lang="ko-KR" altLang="en-US" dirty="0"/>
              <a:t>만개의 화합물 정보를 추가 사용함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B60D5-1841-4E6A-9C39-C2CF17CD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7167"/>
            <a:ext cx="3048000" cy="2361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D44C2-94DC-43AE-B279-C1716295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7" y="4306692"/>
            <a:ext cx="3505200" cy="1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2521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D374-8686-4038-BF4E-7E9CF33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연합학습과 신약개발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3C7D-E323-472A-A426-B8FBE80A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MELLODDY(Machine Learning Ledger Orchestration for Drug Discovery)</a:t>
            </a:r>
          </a:p>
          <a:p>
            <a:pPr lvl="1"/>
            <a:r>
              <a:rPr lang="ko-KR" altLang="en-US" dirty="0"/>
              <a:t>약물 발견 예측 모델을 훈련하고 평가할 수 있는 연합학습 프레임워크를 구축하는 것이 목표</a:t>
            </a:r>
            <a:endParaRPr lang="en-US" altLang="ko-KR" dirty="0"/>
          </a:p>
          <a:p>
            <a:pPr lvl="1"/>
            <a:r>
              <a:rPr lang="ko-KR" altLang="en-US" dirty="0"/>
              <a:t>멀티태스킹 예측 기계 학습 알고리즘을 포함한 ‘</a:t>
            </a:r>
            <a:r>
              <a:rPr lang="en-US" altLang="ko-KR" dirty="0"/>
              <a:t>MELLODDY’ </a:t>
            </a:r>
            <a:r>
              <a:rPr lang="ko-KR" altLang="en-US" dirty="0"/>
              <a:t>파이프라인에서 컨소시엄들의 방대한 데이터로 신약 개발에 가장 효과적인 후보물질을 도출할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D2746-2C20-42AE-AB79-11E0656E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3140766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33FEF1-71E7-4DE1-9832-0A95FDF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486494"/>
            <a:ext cx="2552422" cy="4139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8861D-AC0B-4138-910D-BB4845DC28B9}"/>
              </a:ext>
            </a:extLst>
          </p:cNvPr>
          <p:cNvSpPr txBox="1"/>
          <p:nvPr/>
        </p:nvSpPr>
        <p:spPr>
          <a:xfrm>
            <a:off x="6019800" y="6648688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https://www.melloddy.eu/infographic</a:t>
            </a:r>
          </a:p>
        </p:txBody>
      </p:sp>
    </p:spTree>
    <p:extLst>
      <p:ext uri="{BB962C8B-B14F-4D97-AF65-F5344CB8AC3E}">
        <p14:creationId xmlns:p14="http://schemas.microsoft.com/office/powerpoint/2010/main" val="15121779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연합 학습의 프로세스를 이해하고 기본 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연합 학습의 가중치 융합 알고리즘을 이해하고 코드로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 강의에서 제공되는 모든 코드를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(Mg)</a:t>
            </a:r>
            <a:r>
              <a:rPr lang="ko-KR" altLang="en-US" dirty="0"/>
              <a:t>을 훈련하는데 분산되어 저장된 데이터의 프라이버시를 침해하지 않고</a:t>
            </a:r>
            <a:r>
              <a:rPr lang="en-US" altLang="ko-KR" dirty="0"/>
              <a:t>, </a:t>
            </a:r>
            <a:r>
              <a:rPr lang="ko-KR" altLang="en-US" dirty="0"/>
              <a:t>즉 데이터를 하나로 모으지 않고 학습하는 것을 위한 프로세스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06535F-801E-485A-AA55-999748CE3970}"/>
              </a:ext>
            </a:extLst>
          </p:cNvPr>
          <p:cNvGrpSpPr/>
          <p:nvPr/>
        </p:nvGrpSpPr>
        <p:grpSpPr>
          <a:xfrm>
            <a:off x="2643052" y="3677676"/>
            <a:ext cx="3657600" cy="915155"/>
            <a:chOff x="2306584" y="2666245"/>
            <a:chExt cx="3657600" cy="915155"/>
          </a:xfrm>
        </p:grpSpPr>
        <p:pic>
          <p:nvPicPr>
            <p:cNvPr id="10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E2105930-D659-4669-AFD3-A317AB7D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5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9432E5B5-12C0-4839-9C27-448F504B4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9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119E8B59-EDFE-474B-B968-15CEE8348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384" y="266700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martphone Icon, ícones De Smartphone, Limpar Limpo, Mensagem Imagem PNG e  Vetor Para Download Gratuito | Location icon, Instagram logo, Icon">
              <a:extLst>
                <a:ext uri="{FF2B5EF4-FFF2-40B4-BE49-F238E27FC236}">
                  <a16:creationId xmlns:a16="http://schemas.microsoft.com/office/drawing/2014/main" id="{D6EFCE44-2B4F-4987-9519-665C2FDC2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784" y="2666245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구글의 새 로고와 아이콘">
            <a:extLst>
              <a:ext uri="{FF2B5EF4-FFF2-40B4-BE49-F238E27FC236}">
                <a16:creationId xmlns:a16="http://schemas.microsoft.com/office/drawing/2014/main" id="{377E121E-C748-46D5-AAE3-D6B7EF0F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97" y="5216273"/>
            <a:ext cx="2246168" cy="10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F74AEE-1EC6-4FD6-8B3A-C0F7B0C11F1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100252" y="4592831"/>
            <a:ext cx="13716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8DC6E0-4078-4849-B69A-ABEE67C1C4B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0146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1138D3-3364-447E-8A6A-D51E33E580C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471852" y="4592831"/>
            <a:ext cx="457200" cy="80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0DCDC50-6898-4C5E-8A56-D0091B4740E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471852" y="4592076"/>
            <a:ext cx="1371600" cy="802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93D97E-9B2F-45DE-879C-1DDF9BF0B1F1}"/>
              </a:ext>
            </a:extLst>
          </p:cNvPr>
          <p:cNvSpPr txBox="1"/>
          <p:nvPr/>
        </p:nvSpPr>
        <p:spPr>
          <a:xfrm>
            <a:off x="1702526" y="398098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FE888-0CEC-44BB-BF12-FEFE924CAD3D}"/>
              </a:ext>
            </a:extLst>
          </p:cNvPr>
          <p:cNvSpPr txBox="1"/>
          <p:nvPr/>
        </p:nvSpPr>
        <p:spPr>
          <a:xfrm>
            <a:off x="1702526" y="560997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Server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/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AE3222-CDA6-45BC-9306-A98D43C8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81" y="5539583"/>
                <a:ext cx="838200" cy="32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/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334F5-4116-458D-A741-7256A92BB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5" y="5414068"/>
                <a:ext cx="1066800" cy="576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/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377D8A-7013-4BB1-B248-0D1D7619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26" y="3142164"/>
                <a:ext cx="1066800" cy="5763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/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C022A-6C90-451D-A204-D9958A68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3142164"/>
                <a:ext cx="1066800" cy="5763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/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62A14-935B-451E-A658-92819D9B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24" y="3142164"/>
                <a:ext cx="1066800" cy="576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/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14065-4DB0-4C32-93C4-DC8D1648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28944"/>
                <a:ext cx="1066800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A934012-3CA6-42C9-BEA6-A68D5351BC8B}"/>
              </a:ext>
            </a:extLst>
          </p:cNvPr>
          <p:cNvSpPr txBox="1"/>
          <p:nvPr/>
        </p:nvSpPr>
        <p:spPr>
          <a:xfrm>
            <a:off x="6184296" y="6003678"/>
            <a:ext cx="18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랜덤한</a:t>
            </a:r>
            <a:r>
              <a:rPr lang="ko-KR" altLang="en-US" sz="1400" dirty="0"/>
              <a:t> 초기값 생성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B460890-51D7-4895-94A5-6BA20B129B8B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H="1" flipV="1">
            <a:off x="5843452" y="4592076"/>
            <a:ext cx="1255163" cy="821992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8C480E-7397-44EF-900F-2B00BABDD9E4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4929052" y="4592831"/>
            <a:ext cx="21695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07A0D5-6A83-44C4-8837-71BFFB344B53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4014652" y="4592831"/>
            <a:ext cx="30839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9CC3129-9123-4199-AD46-A6ED5C549515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100252" y="4592831"/>
            <a:ext cx="3998363" cy="821237"/>
          </a:xfrm>
          <a:prstGeom prst="straightConnector1">
            <a:avLst/>
          </a:prstGeom>
          <a:ln w="28575">
            <a:solidFill>
              <a:srgbClr val="185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/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5341EF-A4D2-42FE-96AE-D05476E2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70" y="2309144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7E60361-AA02-40BD-90F6-15E3EF26C67C}"/>
              </a:ext>
            </a:extLst>
          </p:cNvPr>
          <p:cNvSpPr/>
          <p:nvPr/>
        </p:nvSpPr>
        <p:spPr>
          <a:xfrm>
            <a:off x="2658292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2DA734F-60E0-44D2-BDC1-840C78FAD473}"/>
              </a:ext>
            </a:extLst>
          </p:cNvPr>
          <p:cNvSpPr/>
          <p:nvPr/>
        </p:nvSpPr>
        <p:spPr>
          <a:xfrm>
            <a:off x="3612968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447090B-F799-4EDC-95A7-0AAF6230329B}"/>
              </a:ext>
            </a:extLst>
          </p:cNvPr>
          <p:cNvSpPr/>
          <p:nvPr/>
        </p:nvSpPr>
        <p:spPr>
          <a:xfrm>
            <a:off x="4567413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DD788DB-E995-4957-9771-CB5C4228B8D1}"/>
              </a:ext>
            </a:extLst>
          </p:cNvPr>
          <p:cNvSpPr/>
          <p:nvPr/>
        </p:nvSpPr>
        <p:spPr>
          <a:xfrm>
            <a:off x="5523957" y="2646887"/>
            <a:ext cx="766356" cy="532682"/>
          </a:xfrm>
          <a:prstGeom prst="roundRect">
            <a:avLst>
              <a:gd name="adj" fmla="val 6694"/>
            </a:avLst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Train</a:t>
            </a:r>
          </a:p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Local Data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/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AA1D2A-5A20-4E8A-A811-89D402A7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603" y="2305863"/>
                <a:ext cx="83820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/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6DE7C5-9EAC-44E8-8F70-B5F21227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91" y="2305863"/>
                <a:ext cx="83820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/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533EE-CED0-45CE-AE75-4B1E41E3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13" y="2301805"/>
                <a:ext cx="838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/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400" dirty="0"/>
                  <a:t> 서버로 전송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A0DE7-26FE-4DFD-B10C-AE8C3329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28" y="4847158"/>
                <a:ext cx="1643864" cy="311111"/>
              </a:xfrm>
              <a:prstGeom prst="rect">
                <a:avLst/>
              </a:prstGeom>
              <a:blipFill>
                <a:blip r:embed="rId1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39EDB5-E45E-4B00-BE6D-E68B5F3DFAC5}"/>
              </a:ext>
            </a:extLst>
          </p:cNvPr>
          <p:cNvGrpSpPr/>
          <p:nvPr/>
        </p:nvGrpSpPr>
        <p:grpSpPr>
          <a:xfrm>
            <a:off x="1098915" y="6061936"/>
            <a:ext cx="4363537" cy="650620"/>
            <a:chOff x="1098915" y="6061936"/>
            <a:chExt cx="4363537" cy="650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/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516EFA-346C-42FF-9D81-9B9BF3D85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915" y="6075156"/>
                  <a:ext cx="1570263" cy="57631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/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6F68536-F266-4FDD-AF92-7F63BB903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232" y="6075156"/>
                  <a:ext cx="1066800" cy="57631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/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FF4EE6-D3D1-4EBC-B3AB-96E219D57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976" y="6075156"/>
                  <a:ext cx="1066800" cy="57631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/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4A2EBD-1F9A-4006-9D3A-E02B5310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652" y="6061936"/>
                  <a:ext cx="1066800" cy="576312"/>
                </a:xfrm>
                <a:prstGeom prst="rect">
                  <a:avLst/>
                </a:prstGeom>
                <a:blipFill>
                  <a:blip r:embed="rId18"/>
                  <a:stretch>
                    <a:fillRect r="-14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784B12-EBBF-4451-91AA-292CD4593CF7}"/>
                </a:ext>
              </a:extLst>
            </p:cNvPr>
            <p:cNvSpPr txBox="1"/>
            <p:nvPr/>
          </p:nvSpPr>
          <p:spPr>
            <a:xfrm>
              <a:off x="2458539" y="6389077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C765CE-FC1A-45A8-BDC8-DD82E2A1254D}"/>
                </a:ext>
              </a:extLst>
            </p:cNvPr>
            <p:cNvSpPr txBox="1"/>
            <p:nvPr/>
          </p:nvSpPr>
          <p:spPr>
            <a:xfrm>
              <a:off x="2970912" y="6404779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409F9C-9923-4D28-A8BB-FE61D1238F3D}"/>
                </a:ext>
              </a:extLst>
            </p:cNvPr>
            <p:cNvSpPr txBox="1"/>
            <p:nvPr/>
          </p:nvSpPr>
          <p:spPr>
            <a:xfrm>
              <a:off x="3413215" y="639204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322D04-69C7-4755-9C2E-028A6A87F1CA}"/>
                </a:ext>
              </a:extLst>
            </p:cNvPr>
            <p:cNvSpPr txBox="1"/>
            <p:nvPr/>
          </p:nvSpPr>
          <p:spPr>
            <a:xfrm>
              <a:off x="4323263" y="6356500"/>
              <a:ext cx="369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,</a:t>
              </a:r>
              <a:endParaRPr lang="ko-KR" altLang="en-US" sz="1400" dirty="0"/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2921E0-5B7D-426B-B5BE-D410329FF01A}"/>
              </a:ext>
            </a:extLst>
          </p:cNvPr>
          <p:cNvCxnSpPr>
            <a:cxnSpLocks/>
            <a:stCxn id="68" idx="3"/>
            <a:endCxn id="33" idx="2"/>
          </p:cNvCxnSpPr>
          <p:nvPr/>
        </p:nvCxnSpPr>
        <p:spPr>
          <a:xfrm flipV="1">
            <a:off x="5462452" y="5864865"/>
            <a:ext cx="852229" cy="485227"/>
          </a:xfrm>
          <a:prstGeom prst="straightConnector1">
            <a:avLst/>
          </a:prstGeom>
          <a:ln w="28575">
            <a:solidFill>
              <a:srgbClr val="EF4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920E336-E233-43C8-B7D7-FB955D8C93E3}"/>
              </a:ext>
            </a:extLst>
          </p:cNvPr>
          <p:cNvSpPr txBox="1"/>
          <p:nvPr/>
        </p:nvSpPr>
        <p:spPr>
          <a:xfrm>
            <a:off x="5391454" y="6295868"/>
            <a:ext cx="14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모델 업데이트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71ECA3-5D6F-4A12-9B54-5C246C56B922}"/>
              </a:ext>
            </a:extLst>
          </p:cNvPr>
          <p:cNvSpPr txBox="1"/>
          <p:nvPr/>
        </p:nvSpPr>
        <p:spPr>
          <a:xfrm>
            <a:off x="7954434" y="5546478"/>
            <a:ext cx="97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Round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8066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  <p:bldP spid="35" grpId="0"/>
      <p:bldP spid="36" grpId="0"/>
      <p:bldP spid="37" grpId="0"/>
      <p:bldP spid="38" grpId="0"/>
      <p:bldP spid="39" grpId="0"/>
      <p:bldP spid="55" grpId="0"/>
      <p:bldP spid="56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8" grpId="0"/>
      <p:bldP spid="8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프로세스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E748D9-C431-47CF-BC3D-881D1D56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300" y="1752600"/>
            <a:ext cx="8305800" cy="4332319"/>
          </a:xfrm>
        </p:spPr>
      </p:pic>
    </p:spTree>
    <p:extLst>
      <p:ext uri="{BB962C8B-B14F-4D97-AF65-F5344CB8AC3E}">
        <p14:creationId xmlns:p14="http://schemas.microsoft.com/office/powerpoint/2010/main" val="516990834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 문제 기준으로 생각해보면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여기서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client</a:t>
                </a:r>
                <a:r>
                  <a:rPr lang="ko-KR" altLang="en-US" dirty="0"/>
                  <a:t>의 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각 클라이언트별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의미하며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클라이언트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가 가진 데이터들을 의미함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K</a:t>
                </a:r>
                <a:r>
                  <a:rPr lang="ko-KR" altLang="en-US" dirty="0"/>
                  <a:t>클라이언트의 </a:t>
                </a:r>
                <a:r>
                  <a:rPr lang="ko-KR" altLang="en-US" dirty="0" err="1"/>
                  <a:t>그라디언트를</a:t>
                </a:r>
                <a:r>
                  <a:rPr lang="ko-KR" altLang="en-US" dirty="0"/>
                  <a:t> 의미함 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FedSGD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830894-74F7-4E4C-96EC-B1F2D2E17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/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8720AD-6C2C-457C-BCF4-77035C5A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4" y="1918899"/>
                <a:ext cx="24887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/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7D0-4066-46B5-B6A6-F55AE93EA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18900"/>
                <a:ext cx="3115405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/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214A8-EDC6-4B38-BAEB-8E9D4E2F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" y="3094225"/>
                <a:ext cx="2266390" cy="276999"/>
              </a:xfrm>
              <a:prstGeom prst="rect">
                <a:avLst/>
              </a:prstGeom>
              <a:blipFill>
                <a:blip r:embed="rId6"/>
                <a:stretch>
                  <a:fillRect l="-268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/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B42DE-1DFD-4997-8AFC-EA105144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808441"/>
                <a:ext cx="328284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/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3B0D5-B17D-4252-B508-89C68A1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60" y="3570825"/>
                <a:ext cx="2140073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/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9DA22-58D6-4624-BA84-941C3CBA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96" y="3606604"/>
                <a:ext cx="2220608" cy="7073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/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65D49-1700-4DAA-9D17-BF01A88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1" y="5133201"/>
                <a:ext cx="4588692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0955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endParaRPr lang="en-US" altLang="ko-KR" dirty="0"/>
          </a:p>
          <a:p>
            <a:pPr lvl="1"/>
            <a:r>
              <a:rPr lang="ko-KR" altLang="en-US" dirty="0"/>
              <a:t>각 단말은 한번 학습한 파라미터 값</a:t>
            </a:r>
            <a:r>
              <a:rPr lang="en-US" altLang="ko-KR" dirty="0"/>
              <a:t>(gradient, w)</a:t>
            </a:r>
            <a:r>
              <a:rPr lang="ko-KR" altLang="en-US" dirty="0"/>
              <a:t>를 서버로 전달</a:t>
            </a:r>
            <a:r>
              <a:rPr lang="en-US" altLang="ko-KR" dirty="0"/>
              <a:t>, </a:t>
            </a:r>
            <a:r>
              <a:rPr lang="ko-KR" altLang="en-US" dirty="0"/>
              <a:t>서버는 모든 클라이언트의 파라미터의 평균을 계산하여 글로벌 파라미터를 업데이트하고 다시 모든 단말로 전달</a:t>
            </a:r>
            <a:r>
              <a:rPr lang="en-US" altLang="ko-KR" dirty="0"/>
              <a:t>, </a:t>
            </a:r>
            <a:r>
              <a:rPr lang="ko-KR" altLang="en-US" dirty="0"/>
              <a:t>이 과정은 파라미터 수렴 조건이 </a:t>
            </a:r>
            <a:r>
              <a:rPr lang="ko-KR" altLang="en-US" dirty="0" err="1"/>
              <a:t>만족될때까지</a:t>
            </a:r>
            <a:r>
              <a:rPr lang="ko-KR" altLang="en-US" dirty="0"/>
              <a:t> 반복</a:t>
            </a:r>
            <a:r>
              <a:rPr lang="en-US" altLang="ko-KR" dirty="0"/>
              <a:t>(C</a:t>
            </a:r>
            <a:r>
              <a:rPr lang="ko-KR" altLang="en-US" dirty="0"/>
              <a:t>는 참여할 단말의 수를 결정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FEDAVG</a:t>
            </a:r>
          </a:p>
          <a:p>
            <a:pPr lvl="1"/>
            <a:r>
              <a:rPr lang="ko-KR" altLang="en-US" dirty="0"/>
              <a:t>각 단말이 일정한 횟수 </a:t>
            </a:r>
            <a:r>
              <a:rPr lang="en-US" altLang="ko-KR" dirty="0"/>
              <a:t>K</a:t>
            </a:r>
            <a:r>
              <a:rPr lang="ko-KR" altLang="en-US" dirty="0"/>
              <a:t>만큼 반복적으로 학습을 수행한 후의 파라미터 값을 서버 로 전달하는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6ABD6-08F7-420A-94EF-63F30451F61E}"/>
              </a:ext>
            </a:extLst>
          </p:cNvPr>
          <p:cNvSpPr txBox="1"/>
          <p:nvPr/>
        </p:nvSpPr>
        <p:spPr>
          <a:xfrm>
            <a:off x="5486400" y="6611779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E3F7E-75D8-4004-A1BE-2BF1B7E1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3933825"/>
            <a:ext cx="5648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8739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연합학습 알고리즘</a:t>
            </a:r>
            <a:endParaRPr lang="ko-KR" altLang="en-US" dirty="0"/>
          </a:p>
        </p:txBody>
      </p:sp>
      <p:pic>
        <p:nvPicPr>
          <p:cNvPr id="22530" name="Picture 2" descr="Algorithm">
            <a:extLst>
              <a:ext uri="{FF2B5EF4-FFF2-40B4-BE49-F238E27FC236}">
                <a16:creationId xmlns:a16="http://schemas.microsoft.com/office/drawing/2014/main" id="{C1627999-A3E0-4FFA-BF68-309C2BAF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458224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 err="1"/>
              <a:t>FedSGD</a:t>
            </a:r>
            <a:r>
              <a:rPr lang="en-US" altLang="ko-KR" dirty="0"/>
              <a:t>, FEDAVG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2" name="Picture 4" descr="Agg_param_space">
            <a:extLst>
              <a:ext uri="{FF2B5EF4-FFF2-40B4-BE49-F238E27FC236}">
                <a16:creationId xmlns:a16="http://schemas.microsoft.com/office/drawing/2014/main" id="{A14E6FC3-26D5-4254-A364-C83D0D6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76" y="1795105"/>
            <a:ext cx="3943690" cy="19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increase_local_computation">
            <a:extLst>
              <a:ext uri="{FF2B5EF4-FFF2-40B4-BE49-F238E27FC236}">
                <a16:creationId xmlns:a16="http://schemas.microsoft.com/office/drawing/2014/main" id="{EA2FAF1A-1DA9-40A7-A18E-FCE94705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3" y="3544100"/>
            <a:ext cx="3631136" cy="32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CA7610-AAC0-4513-BB0E-04CADCFD3B9E}"/>
              </a:ext>
            </a:extLst>
          </p:cNvPr>
          <p:cNvSpPr txBox="1"/>
          <p:nvPr/>
        </p:nvSpPr>
        <p:spPr>
          <a:xfrm>
            <a:off x="762000" y="6497782"/>
            <a:ext cx="4593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https://arxiv.org/pdf/1602.05629.pdf</a:t>
            </a:r>
          </a:p>
        </p:txBody>
      </p:sp>
    </p:spTree>
    <p:extLst>
      <p:ext uri="{BB962C8B-B14F-4D97-AF65-F5344CB8AC3E}">
        <p14:creationId xmlns:p14="http://schemas.microsoft.com/office/powerpoint/2010/main" val="4266838687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데이터 보호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A11A198-E043-4744-87FF-F6C671ED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ko-KR" altLang="en-US" dirty="0"/>
              <a:t>차등정보보호</a:t>
            </a:r>
            <a:endParaRPr lang="en-US" altLang="ko-KR" dirty="0"/>
          </a:p>
          <a:p>
            <a:pPr lvl="1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 err="1"/>
              <a:t>Dework</a:t>
            </a:r>
            <a:r>
              <a:rPr lang="ko-KR" altLang="en-US" dirty="0"/>
              <a:t>가 제안한 기술로 차등정보보호는 원본 데이터에 수학적 노이즈를 추가하여 프라이버시 노출 위험을 낮추는 기술임</a:t>
            </a:r>
            <a:endParaRPr lang="en-US" altLang="ko-KR" dirty="0"/>
          </a:p>
          <a:p>
            <a:pPr lvl="1"/>
            <a:r>
              <a:rPr lang="ko-KR" altLang="en-US" dirty="0"/>
              <a:t>하나의 개인정보가 전체 자료에 추가로 포함될 때 증가하는 노출 위험을 ‘</a:t>
            </a:r>
            <a:r>
              <a:rPr lang="ko-KR" altLang="en-US" dirty="0" err="1"/>
              <a:t>차등정보보호’라고</a:t>
            </a:r>
            <a:r>
              <a:rPr lang="ko-KR" altLang="en-US" dirty="0"/>
              <a:t> 정의하고 이를 수학적으로 측정하는 방법을 제안</a:t>
            </a:r>
            <a:endParaRPr lang="en-US" altLang="ko-KR" dirty="0"/>
          </a:p>
          <a:p>
            <a:pPr lvl="1"/>
            <a:r>
              <a:rPr lang="ko-KR" altLang="en-US" dirty="0"/>
              <a:t>차등정보보호 기술은 </a:t>
            </a:r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알고리즘을 사용하여 단말에서의 학습 결과인</a:t>
            </a:r>
            <a:r>
              <a:rPr lang="en-US" altLang="ko-KR" dirty="0"/>
              <a:t> </a:t>
            </a:r>
            <a:r>
              <a:rPr lang="ko-KR" altLang="en-US" dirty="0"/>
              <a:t>파라미터에 노이즈를 추가해 프라이버시 노출을 방지함</a:t>
            </a:r>
            <a:endParaRPr lang="en-US" altLang="ko-KR" dirty="0"/>
          </a:p>
          <a:p>
            <a:r>
              <a:rPr lang="ko-KR" altLang="en-US" dirty="0"/>
              <a:t>동형암호</a:t>
            </a:r>
            <a:endParaRPr lang="en-US" altLang="ko-KR" dirty="0"/>
          </a:p>
          <a:p>
            <a:pPr lvl="1"/>
            <a:r>
              <a:rPr lang="ko-KR" altLang="en-US" dirty="0"/>
              <a:t>동형암호는 암호화된 데이터를 복호화 없이도 연산할 수 있는 암호기술</a:t>
            </a:r>
            <a:endParaRPr lang="en-US" altLang="ko-KR" dirty="0"/>
          </a:p>
          <a:p>
            <a:pPr lvl="1"/>
            <a:r>
              <a:rPr lang="ko-KR" altLang="en-US" dirty="0"/>
              <a:t>원본 데이터를 암호화한 상태에서 각종 연산을 했을 때</a:t>
            </a:r>
            <a:r>
              <a:rPr lang="en-US" altLang="ko-KR" dirty="0"/>
              <a:t>, </a:t>
            </a:r>
            <a:r>
              <a:rPr lang="ko-KR" altLang="en-US" dirty="0"/>
              <a:t>그 결과가 암호화하지 않은 상태의 연산 결과와 동일하게 나오는 암호 알고리즘</a:t>
            </a:r>
            <a:endParaRPr lang="en-US" altLang="ko-KR" dirty="0"/>
          </a:p>
          <a:p>
            <a:pPr lvl="1"/>
            <a:r>
              <a:rPr lang="en-US" altLang="ko-KR" dirty="0" err="1"/>
              <a:t>FedSDG</a:t>
            </a:r>
            <a:r>
              <a:rPr lang="en-US" altLang="ko-KR" dirty="0"/>
              <a:t>, </a:t>
            </a:r>
            <a:r>
              <a:rPr lang="en-US" altLang="ko-KR" dirty="0" err="1"/>
              <a:t>FedAVG</a:t>
            </a:r>
            <a:r>
              <a:rPr lang="en-US" altLang="ko-KR" dirty="0"/>
              <a:t> </a:t>
            </a:r>
            <a:r>
              <a:rPr lang="ko-KR" altLang="en-US" dirty="0"/>
              <a:t>등 연합학습 알고리즘은 동형암호를 추가 사용함으로써 보안성 을 한층 강화할 수 있음 </a:t>
            </a:r>
            <a:r>
              <a:rPr lang="en-US" altLang="ko-KR" dirty="0"/>
              <a:t>(</a:t>
            </a:r>
            <a:r>
              <a:rPr lang="ko-KR" altLang="en-US" dirty="0"/>
              <a:t>학습한 결과인 파라미터에 동형 암호화 적용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D7370-7145-4E5F-B390-0A523D5D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627622"/>
            <a:ext cx="4572002" cy="2097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7026340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3855-4E28-4B4C-AAF6-1E2BFD5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연합학</a:t>
            </a:r>
            <a:r>
              <a:rPr lang="ko-KR" altLang="en-US" dirty="0"/>
              <a:t>습 주요 이슈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23434-24B9-4168-BB96-C1AF7523A49F}"/>
              </a:ext>
            </a:extLst>
          </p:cNvPr>
          <p:cNvSpPr txBox="1"/>
          <p:nvPr/>
        </p:nvSpPr>
        <p:spPr>
          <a:xfrm>
            <a:off x="5410200" y="6602254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연합학습 기술 동향 및 산업적 시사점</a:t>
            </a:r>
            <a:r>
              <a:rPr lang="en-US" altLang="ko-KR" sz="1000" dirty="0"/>
              <a:t>, ETRI 2020.06</a:t>
            </a:r>
            <a:endParaRPr lang="ko-KR" altLang="en-US" sz="1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05CC-E702-44C1-ADDB-42EE9630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3657600" cy="5105400"/>
          </a:xfrm>
        </p:spPr>
        <p:txBody>
          <a:bodyPr/>
          <a:lstStyle/>
          <a:p>
            <a:r>
              <a:rPr lang="ko-KR" altLang="en-US" dirty="0"/>
              <a:t>학습 모델 파라미터 업데이트 공격</a:t>
            </a:r>
            <a:endParaRPr lang="en-US" altLang="ko-KR" dirty="0"/>
          </a:p>
          <a:p>
            <a:pPr lvl="1"/>
            <a:r>
              <a:rPr lang="ko-KR" altLang="en-US" dirty="0"/>
              <a:t>클라이언트의 업데이트 정보에 손상을 가하거나 파라미터 값을 편향되도록 공격</a:t>
            </a:r>
            <a:endParaRPr lang="en-US" altLang="ko-KR" dirty="0"/>
          </a:p>
          <a:p>
            <a:r>
              <a:rPr lang="ko-KR" altLang="en-US" dirty="0"/>
              <a:t>학습 데이터 공격</a:t>
            </a:r>
            <a:endParaRPr lang="en-US" altLang="ko-KR" dirty="0"/>
          </a:p>
          <a:p>
            <a:pPr lvl="1"/>
            <a:r>
              <a:rPr lang="ko-KR" altLang="en-US" dirty="0"/>
              <a:t>데이터 자체를 오염시키는 공격</a:t>
            </a:r>
            <a:endParaRPr lang="en-US" altLang="ko-KR" dirty="0"/>
          </a:p>
          <a:p>
            <a:r>
              <a:rPr lang="ko-KR" altLang="en-US" dirty="0"/>
              <a:t>회피 공격</a:t>
            </a:r>
            <a:endParaRPr lang="en-US" altLang="ko-KR" dirty="0"/>
          </a:p>
          <a:p>
            <a:pPr lvl="1"/>
            <a:r>
              <a:rPr lang="ko-KR" altLang="en-US" dirty="0"/>
              <a:t>미세한 노이즈를 학습 데이터에 추가하여 데이터를 교란하는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93B8C-5673-4AC5-988E-453A16C9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9"/>
          <a:stretch/>
        </p:blipFill>
        <p:spPr>
          <a:xfrm>
            <a:off x="4267200" y="1676400"/>
            <a:ext cx="472076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2025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05D528-A010-4CE8-B1D3-186FE504CC33}"/>
              </a:ext>
            </a:extLst>
          </p:cNvPr>
          <p:cNvSpPr txBox="1"/>
          <p:nvPr/>
        </p:nvSpPr>
        <p:spPr>
          <a:xfrm>
            <a:off x="389467" y="1295400"/>
            <a:ext cx="8001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-n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python=3.7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pysyft</a:t>
            </a:r>
            <a:endParaRPr lang="en-US" altLang="ko-KR" dirty="0">
              <a:solidFill>
                <a:srgbClr val="29303B"/>
              </a:solidFill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jupyter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notebook==5.7.8 tornado==4.5.3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==1.4.0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==0.5.0 -c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==0.2.9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ipynb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--display-name “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pysyft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”</a:t>
            </a:r>
          </a:p>
          <a:p>
            <a:pPr>
              <a:buFont typeface="+mj-lt"/>
              <a:buAutoNum type="arabicPeriod"/>
            </a:pP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==1.6.0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torchvision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==0.7.0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cpuonly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-c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pytorch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r>
              <a:rPr lang="en-US" altLang="ko-KR" dirty="0">
                <a:solidFill>
                  <a:srgbClr val="29303B"/>
                </a:solidFill>
                <a:latin typeface="Monaco"/>
              </a:rPr>
              <a:t>____________________________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create –n pysyft2 python=3 –y</a:t>
            </a:r>
          </a:p>
          <a:p>
            <a:pPr marL="342900" indent="-342900">
              <a:buAutoNum type="arabicPeriod"/>
            </a:pP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Conda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 activate pysyft2 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9303B"/>
                </a:solidFill>
                <a:latin typeface="Monaco"/>
              </a:rPr>
              <a:t>Pip </a:t>
            </a:r>
            <a:r>
              <a:rPr lang="en-US" altLang="ko-KR" b="0" i="0" dirty="0">
                <a:solidFill>
                  <a:srgbClr val="29303B"/>
                </a:solidFill>
                <a:effectLst/>
                <a:latin typeface="Monaco"/>
              </a:rPr>
              <a:t>install </a:t>
            </a:r>
            <a:r>
              <a:rPr lang="en-US" altLang="ko-KR" b="0" i="0" dirty="0" err="1">
                <a:solidFill>
                  <a:srgbClr val="29303B"/>
                </a:solidFill>
                <a:effectLst/>
                <a:latin typeface="Monaco"/>
              </a:rPr>
              <a:t>syft</a:t>
            </a: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Pip install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python3 -m </a:t>
            </a:r>
            <a:r>
              <a:rPr lang="en-US" altLang="ko-KR" b="0" i="0" dirty="0" err="1">
                <a:solidFill>
                  <a:srgbClr val="505763"/>
                </a:solidFill>
                <a:effectLst/>
                <a:latin typeface="Monaco"/>
              </a:rPr>
              <a:t>ipykernel</a:t>
            </a: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install --user --name pysyft2 --display-name “pysyft2”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05763"/>
                </a:solidFill>
                <a:effectLst/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pip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install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 </a:t>
            </a:r>
            <a:r>
              <a:rPr lang="en-US" altLang="ko-KR" dirty="0" err="1">
                <a:solidFill>
                  <a:srgbClr val="505763"/>
                </a:solidFill>
                <a:latin typeface="Monaco"/>
              </a:rPr>
              <a:t>jupyter</a:t>
            </a:r>
            <a:r>
              <a:rPr lang="en-US" altLang="ko-KR" dirty="0">
                <a:solidFill>
                  <a:srgbClr val="505763"/>
                </a:solidFill>
                <a:latin typeface="Monaco"/>
              </a:rPr>
              <a:t> #notebook</a:t>
            </a:r>
            <a:r>
              <a:rPr lang="ko-KR" altLang="en-US" dirty="0">
                <a:solidFill>
                  <a:srgbClr val="505763"/>
                </a:solidFill>
                <a:latin typeface="Monaco"/>
              </a:rPr>
              <a:t>에러 </a:t>
            </a:r>
            <a:r>
              <a:rPr lang="ko-KR" altLang="en-US" dirty="0" err="1">
                <a:solidFill>
                  <a:srgbClr val="505763"/>
                </a:solidFill>
                <a:latin typeface="Monaco"/>
              </a:rPr>
              <a:t>날때</a:t>
            </a: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303B"/>
              </a:solidFill>
              <a:effectLst/>
              <a:latin typeface="Monaco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505763"/>
              </a:solidFill>
              <a:effectLst/>
              <a:latin typeface="Monaco"/>
            </a:endParaRPr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A9EE7A48-D648-4107-A45C-0440974A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설치법</a:t>
            </a:r>
          </a:p>
        </p:txBody>
      </p:sp>
    </p:spTree>
    <p:extLst>
      <p:ext uri="{BB962C8B-B14F-4D97-AF65-F5344CB8AC3E}">
        <p14:creationId xmlns:p14="http://schemas.microsoft.com/office/powerpoint/2010/main" val="2034214428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https://github.com/heartcored98/Standalone-DeepLearning</a:t>
            </a:r>
          </a:p>
          <a:p>
            <a:r>
              <a:rPr lang="en-US" altLang="ko-KR" dirty="0"/>
              <a:t>https://github.com/OpenMined/PySyft/tree/dev/packages/syft/examples</a:t>
            </a:r>
          </a:p>
          <a:p>
            <a:r>
              <a:rPr lang="en-US" altLang="ko-KR" dirty="0"/>
              <a:t>https://github.com/Gharibim/federated_learning_course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B2366-CA49-454D-8551-68891C84DCB7}"/>
              </a:ext>
            </a:extLst>
          </p:cNvPr>
          <p:cNvSpPr txBox="1"/>
          <p:nvPr/>
        </p:nvSpPr>
        <p:spPr>
          <a:xfrm>
            <a:off x="6172200" y="611201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310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51C72167-B4FD-4FAB-8597-D5957F2258A7}"/>
              </a:ext>
            </a:extLst>
          </p:cNvPr>
          <p:cNvSpPr txBox="1">
            <a:spLocks/>
          </p:cNvSpPr>
          <p:nvPr/>
        </p:nvSpPr>
        <p:spPr bwMode="auto">
          <a:xfrm>
            <a:off x="381000" y="2921374"/>
            <a:ext cx="8305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Symbol" panose="05050102010706020507" pitchFamily="18" charset="2"/>
              <a:buChar char="·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400">
                <a:solidFill>
                  <a:schemeClr val="tx2"/>
                </a:solidFill>
                <a:latin typeface="+mn-lt"/>
              </a:defRPr>
            </a:lvl2pPr>
            <a:lvl3pPr marL="9144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◦"/>
              <a:defRPr sz="1400">
                <a:solidFill>
                  <a:schemeClr val="tx2"/>
                </a:solidFill>
                <a:latin typeface="+mn-lt"/>
              </a:defRPr>
            </a:lvl3pPr>
            <a:lvl4pPr marL="12557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4pPr>
            <a:lvl5pPr marL="16049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Verdana" panose="020B060403050404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20621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6pPr>
            <a:lvl7pPr marL="25193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7pPr>
            <a:lvl8pPr marL="29765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8pPr>
            <a:lvl9pPr marL="3433763" indent="-2333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4" charset="0"/>
              <a:buChar char="–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ko-KR" altLang="en-US" kern="0" dirty="0"/>
              <a:t>기계학습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1371600"/>
          </a:xfrm>
        </p:spPr>
        <p:txBody>
          <a:bodyPr/>
          <a:lstStyle/>
          <a:p>
            <a:r>
              <a:rPr lang="ko-KR" altLang="en-US" kern="0" dirty="0"/>
              <a:t>일반적인 프로그래밍 패러다임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ko-KR" altLang="en-US" kern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530428-82E3-4C3F-AC97-75F796242089}"/>
              </a:ext>
            </a:extLst>
          </p:cNvPr>
          <p:cNvGrpSpPr/>
          <p:nvPr/>
        </p:nvGrpSpPr>
        <p:grpSpPr>
          <a:xfrm>
            <a:off x="1200150" y="1816474"/>
            <a:ext cx="6743700" cy="762000"/>
            <a:chOff x="1143000" y="2019300"/>
            <a:chExt cx="6743700" cy="76200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8A04AF6-4AB7-470C-B891-DC7A1A007EE7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CD339D5-CE28-4B27-8807-060721768F69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2467D56F-5285-4ACC-9B1E-8C6BDA950974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FFC94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Rules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7315C9-E9D0-4801-A0C4-EF7E7925B96A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DD101ED-1BD6-4DCD-8223-65D5400DA7AC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4A7EE4-22E2-499B-804A-4B007EDF837B}"/>
              </a:ext>
            </a:extLst>
          </p:cNvPr>
          <p:cNvGrpSpPr/>
          <p:nvPr/>
        </p:nvGrpSpPr>
        <p:grpSpPr>
          <a:xfrm>
            <a:off x="1200150" y="3429000"/>
            <a:ext cx="6743700" cy="762000"/>
            <a:chOff x="1143000" y="2019300"/>
            <a:chExt cx="6743700" cy="762000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4B4A289-33BC-4EC9-9F7F-25897ACDE5E5}"/>
                </a:ext>
              </a:extLst>
            </p:cNvPr>
            <p:cNvSpPr/>
            <p:nvPr/>
          </p:nvSpPr>
          <p:spPr>
            <a:xfrm>
              <a:off x="1143000" y="2057400"/>
              <a:ext cx="1828800" cy="685800"/>
            </a:xfrm>
            <a:prstGeom prst="parallelogram">
              <a:avLst/>
            </a:prstGeom>
            <a:solidFill>
              <a:srgbClr val="66DE9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11AB55E-260B-4137-9CAA-66985A1C7A28}"/>
                </a:ext>
              </a:extLst>
            </p:cNvPr>
            <p:cNvSpPr/>
            <p:nvPr/>
          </p:nvSpPr>
          <p:spPr>
            <a:xfrm>
              <a:off x="6057900" y="2057400"/>
              <a:ext cx="1828800" cy="685800"/>
            </a:xfrm>
            <a:prstGeom prst="parallelogram">
              <a:avLst/>
            </a:prstGeom>
            <a:solidFill>
              <a:srgbClr val="EF404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Output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8A0340BF-EA36-4CF8-9CD8-AC7E30918507}"/>
                </a:ext>
              </a:extLst>
            </p:cNvPr>
            <p:cNvSpPr/>
            <p:nvPr/>
          </p:nvSpPr>
          <p:spPr>
            <a:xfrm>
              <a:off x="3714750" y="2019300"/>
              <a:ext cx="1600200" cy="762000"/>
            </a:xfrm>
            <a:prstGeom prst="diamond">
              <a:avLst/>
            </a:prstGeom>
            <a:solidFill>
              <a:srgbClr val="185ADB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????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5003092-CC43-4332-AD5C-562516AFC1BB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886075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8957AA4-D9FD-4434-BC59-C4AFD5C35771}"/>
                </a:ext>
              </a:extLst>
            </p:cNvPr>
            <p:cNvCxnSpPr>
              <a:cxnSpLocks/>
              <a:stCxn id="22" idx="3"/>
              <a:endCxn id="21" idx="5"/>
            </p:cNvCxnSpPr>
            <p:nvPr/>
          </p:nvCxnSpPr>
          <p:spPr>
            <a:xfrm>
              <a:off x="5314950" y="2400300"/>
              <a:ext cx="828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273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2ADC1-54A5-44D3-BF5C-0307B45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0F6B5-659D-4172-8D7E-B4C77DE7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04886F-DE5E-4323-85D2-E266FB6C38F1}"/>
              </a:ext>
            </a:extLst>
          </p:cNvPr>
          <p:cNvGrpSpPr/>
          <p:nvPr/>
        </p:nvGrpSpPr>
        <p:grpSpPr>
          <a:xfrm>
            <a:off x="195019" y="2466030"/>
            <a:ext cx="8753962" cy="3068940"/>
            <a:chOff x="680180" y="3144790"/>
            <a:chExt cx="10484915" cy="34279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1C3806-BE20-4629-9703-BB8C457ADB26}"/>
                </a:ext>
              </a:extLst>
            </p:cNvPr>
            <p:cNvGrpSpPr/>
            <p:nvPr/>
          </p:nvGrpSpPr>
          <p:grpSpPr>
            <a:xfrm>
              <a:off x="680180" y="3144790"/>
              <a:ext cx="10484915" cy="3427933"/>
              <a:chOff x="1586296" y="2672150"/>
              <a:chExt cx="10484915" cy="3427933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201B79E-7C0C-4871-B5F9-175F848CE28B}"/>
                  </a:ext>
                </a:extLst>
              </p:cNvPr>
              <p:cNvSpPr/>
              <p:nvPr/>
            </p:nvSpPr>
            <p:spPr>
              <a:xfrm>
                <a:off x="1828800" y="3906084"/>
                <a:ext cx="2911906" cy="10256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Deep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0DF95F8-6DEC-4E7E-865D-35973050874B}"/>
                  </a:ext>
                </a:extLst>
              </p:cNvPr>
              <p:cNvSpPr/>
              <p:nvPr/>
            </p:nvSpPr>
            <p:spPr>
              <a:xfrm>
                <a:off x="1655783" y="3596193"/>
                <a:ext cx="5523573" cy="16453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Representation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shallow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neural network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B66481F-6F96-42B8-ACE3-A43585336C94}"/>
                  </a:ext>
                </a:extLst>
              </p:cNvPr>
              <p:cNvSpPr/>
              <p:nvPr/>
            </p:nvSpPr>
            <p:spPr>
              <a:xfrm>
                <a:off x="1586296" y="3222022"/>
                <a:ext cx="8225584" cy="23937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Machine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Learning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e.g.) logistic </a:t>
                </a:r>
              </a:p>
              <a:p>
                <a:pPr algn="r"/>
                <a:r>
                  <a:rPr lang="en-US" altLang="ko-KR" dirty="0">
                    <a:solidFill>
                      <a:sysClr val="windowText" lastClr="000000"/>
                    </a:solidFill>
                  </a:rPr>
                  <a:t>Regression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254CD7-0D0A-41FA-B858-BB40094A93BB}"/>
                  </a:ext>
                </a:extLst>
              </p:cNvPr>
              <p:cNvSpPr/>
              <p:nvPr/>
            </p:nvSpPr>
            <p:spPr>
              <a:xfrm>
                <a:off x="1586296" y="2672150"/>
                <a:ext cx="10484915" cy="34279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8C778-E978-46E8-AFC0-505A73A2D5CD}"/>
                </a:ext>
              </a:extLst>
            </p:cNvPr>
            <p:cNvSpPr txBox="1"/>
            <p:nvPr/>
          </p:nvSpPr>
          <p:spPr>
            <a:xfrm>
              <a:off x="4676875" y="4100506"/>
              <a:ext cx="6096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Artificial Intelligence</a:t>
              </a:r>
            </a:p>
            <a:p>
              <a:pPr lvl="1" algn="r"/>
              <a:r>
                <a:rPr lang="en-US" altLang="ko-KR" dirty="0">
                  <a:solidFill>
                    <a:sysClr val="windowText" lastClr="000000"/>
                  </a:solidFill>
                </a:rPr>
                <a:t>e.g.) automated</a:t>
              </a:r>
            </a:p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planning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875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EA165-117A-4626-A309-0C14A49A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딥러닝과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4F7B0-8D51-460A-98AC-E29BE1F1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분류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5749BAA-E6E8-4C2C-869F-EFC0E7617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739254"/>
              </p:ext>
            </p:extLst>
          </p:nvPr>
        </p:nvGraphicFramePr>
        <p:xfrm>
          <a:off x="1604023" y="2971800"/>
          <a:ext cx="5935954" cy="254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977">
                  <a:extLst>
                    <a:ext uri="{9D8B030D-6E8A-4147-A177-3AD203B41FA5}">
                      <a16:colId xmlns:a16="http://schemas.microsoft.com/office/drawing/2014/main" val="2006579675"/>
                    </a:ext>
                  </a:extLst>
                </a:gridCol>
                <a:gridCol w="2967977">
                  <a:extLst>
                    <a:ext uri="{9D8B030D-6E8A-4147-A177-3AD203B41FA5}">
                      <a16:colId xmlns:a16="http://schemas.microsoft.com/office/drawing/2014/main" val="3312567275"/>
                    </a:ext>
                  </a:extLst>
                </a:gridCol>
              </a:tblGrid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Clustering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41727"/>
                  </a:ext>
                </a:extLst>
              </a:tr>
              <a:tr h="12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/>
                        <a:t>Reduction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846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40051-1ECC-4025-A9E1-D2BB41A38BB5}"/>
              </a:ext>
            </a:extLst>
          </p:cNvPr>
          <p:cNvSpPr txBox="1"/>
          <p:nvPr/>
        </p:nvSpPr>
        <p:spPr>
          <a:xfrm>
            <a:off x="1806287" y="2394662"/>
            <a:ext cx="238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Supervised Learning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4F3EB-F02F-4972-9CA1-8B59E38A1BCA}"/>
              </a:ext>
            </a:extLst>
          </p:cNvPr>
          <p:cNvSpPr txBox="1"/>
          <p:nvPr/>
        </p:nvSpPr>
        <p:spPr>
          <a:xfrm>
            <a:off x="4713934" y="2394662"/>
            <a:ext cx="268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Unsupervised Learning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FC27A-E15B-4829-AA83-B7953E89AF25}"/>
              </a:ext>
            </a:extLst>
          </p:cNvPr>
          <p:cNvSpPr txBox="1"/>
          <p:nvPr/>
        </p:nvSpPr>
        <p:spPr>
          <a:xfrm rot="16200000">
            <a:off x="663245" y="3373898"/>
            <a:ext cx="114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Discrete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92304-E8CD-44CE-B3B0-472FADA2C9B6}"/>
              </a:ext>
            </a:extLst>
          </p:cNvPr>
          <p:cNvSpPr txBox="1"/>
          <p:nvPr/>
        </p:nvSpPr>
        <p:spPr>
          <a:xfrm rot="16200000">
            <a:off x="477304" y="4616911"/>
            <a:ext cx="151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Continuous</a:t>
            </a:r>
            <a:endParaRPr lang="ko-KR" altLang="en-US" sz="1600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813E84-1F72-45F2-A7BF-C5C2A3ACB6A2}"/>
              </a:ext>
            </a:extLst>
          </p:cNvPr>
          <p:cNvSpPr/>
          <p:nvPr/>
        </p:nvSpPr>
        <p:spPr>
          <a:xfrm rot="5400000">
            <a:off x="4321725" y="2797583"/>
            <a:ext cx="515515" cy="595092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A20AE-9A37-4EDD-B4E4-DDA7DA3FE695}"/>
              </a:ext>
            </a:extLst>
          </p:cNvPr>
          <p:cNvSpPr txBox="1"/>
          <p:nvPr/>
        </p:nvSpPr>
        <p:spPr>
          <a:xfrm>
            <a:off x="3154008" y="6067119"/>
            <a:ext cx="290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Semi-Supervised Learning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880711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100389</TotalTime>
  <Words>5672</Words>
  <Application>Microsoft Office PowerPoint</Application>
  <PresentationFormat>화면 슬라이드 쇼(4:3)</PresentationFormat>
  <Paragraphs>1120</Paragraphs>
  <Slides>58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4" baseType="lpstr">
      <vt:lpstr>-apple-system</vt:lpstr>
      <vt:lpstr>Gudea</vt:lpstr>
      <vt:lpstr>HY견고딕</vt:lpstr>
      <vt:lpstr>KoPubWorld돋움체 Bold</vt:lpstr>
      <vt:lpstr>Monaco</vt:lpstr>
      <vt:lpstr>Montserrat</vt:lpstr>
      <vt:lpstr>Nanum Gothic</vt:lpstr>
      <vt:lpstr>맑은 고딕</vt:lpstr>
      <vt:lpstr>맑은 고딕</vt:lpstr>
      <vt:lpstr>Arial</vt:lpstr>
      <vt:lpstr>Cambria Math</vt:lpstr>
      <vt:lpstr>Open Sans</vt:lpstr>
      <vt:lpstr>Roboto</vt:lpstr>
      <vt:lpstr>Symbol</vt:lpstr>
      <vt:lpstr>Verdana</vt:lpstr>
      <vt:lpstr>KAIST Huawei Video 3.0</vt:lpstr>
      <vt:lpstr>강의 시작</vt:lpstr>
      <vt:lpstr>연합 학습 이해 및 실습</vt:lpstr>
      <vt:lpstr>목차</vt:lpstr>
      <vt:lpstr>목차</vt:lpstr>
      <vt:lpstr>이 강의를 마치면</vt:lpstr>
      <vt:lpstr>Reference</vt:lpstr>
      <vt:lpstr>딥러닝과 신경망</vt:lpstr>
      <vt:lpstr>딥러닝과 신경망</vt:lpstr>
      <vt:lpstr>딥러닝과 신경망</vt:lpstr>
      <vt:lpstr>PowerPoint 프레젠테이션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딥러닝과 신경망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연합학습 -등장배경-</vt:lpstr>
      <vt:lpstr>기계 학습 – 기존 학습법과 차이-</vt:lpstr>
      <vt:lpstr>연합 학습</vt:lpstr>
      <vt:lpstr>연합학습</vt:lpstr>
      <vt:lpstr>연합학습</vt:lpstr>
      <vt:lpstr>연합학습</vt:lpstr>
      <vt:lpstr>연합학습 사례</vt:lpstr>
      <vt:lpstr>연합학습 사례</vt:lpstr>
      <vt:lpstr>관련연구</vt:lpstr>
      <vt:lpstr>관련연구</vt:lpstr>
      <vt:lpstr>관련연구</vt:lpstr>
      <vt:lpstr>관련연구</vt:lpstr>
      <vt:lpstr>관련연구</vt:lpstr>
      <vt:lpstr>관련연구</vt:lpstr>
      <vt:lpstr>연합학습과 신약개발</vt:lpstr>
      <vt:lpstr>연합학습과 신약개발</vt:lpstr>
      <vt:lpstr>연합학습 프로세스</vt:lpstr>
      <vt:lpstr>연합학습 프로세스</vt:lpstr>
      <vt:lpstr>연합학습</vt:lpstr>
      <vt:lpstr>연합학습 알고리즘</vt:lpstr>
      <vt:lpstr>연합학습 알고리즘</vt:lpstr>
      <vt:lpstr>연합학습 데이터 보호</vt:lpstr>
      <vt:lpstr>연합학습 주요 이슈</vt:lpstr>
      <vt:lpstr>설치법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8012</cp:lastModifiedBy>
  <cp:revision>1080</cp:revision>
  <cp:lastPrinted>2016-11-18T02:24:25Z</cp:lastPrinted>
  <dcterms:created xsi:type="dcterms:W3CDTF">2010-06-28T13:49:14Z</dcterms:created>
  <dcterms:modified xsi:type="dcterms:W3CDTF">2021-07-27T00:03:58Z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